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slideLayouts/_rels/slideLayout1.xml.rels" ContentType="application/vnd.openxmlformats-package.relationships+xml"/>
  <Override PartName="/ppt/slideLayouts/slideLayout1.xml" ContentType="application/vnd.openxmlformats-officedocument.presentationml.slideLayout+xml"/>
  <Override PartName="/ppt/_rels/presentation.xml.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media/media13.mp4" ContentType="video/mp4"/>
  <Override PartName="/ppt/media/image9.png" ContentType="image/png"/>
  <Override PartName="/ppt/media/image18.png" ContentType="image/png"/>
  <Override PartName="/ppt/media/image12.png" ContentType="image/png"/>
  <Override PartName="/ppt/media/image3.png" ContentType="image/png"/>
  <Override PartName="/ppt/media/image4.png" ContentType="image/png"/>
  <Override PartName="/ppt/media/image14.png" ContentType="image/png"/>
  <Override PartName="/ppt/media/image5.png" ContentType="image/png"/>
  <Override PartName="/ppt/media/image15.png" ContentType="image/png"/>
  <Override PartName="/ppt/media/image6.png" ContentType="image/png"/>
  <Override PartName="/ppt/media/image10.png" ContentType="image/png"/>
  <Override PartName="/ppt/media/image1.png" ContentType="image/png"/>
  <Override PartName="/ppt/media/image16.png" ContentType="image/png"/>
  <Override PartName="/ppt/media/image7.png" ContentType="image/png"/>
  <Override PartName="/ppt/media/image11.png" ContentType="image/png"/>
  <Override PartName="/ppt/media/image2.png" ContentType="image/png"/>
  <Override PartName="/ppt/media/image17.png" ContentType="image/png"/>
  <Override PartName="/ppt/media/image8.png" ContentType="image/png"/>
  <Override PartName="/ppt/slides/_rels/slide5.xml.rels" ContentType="application/vnd.openxmlformats-package.relationships+xml"/>
  <Override PartName="/ppt/slides/_rels/slide21.xml.rels" ContentType="application/vnd.openxmlformats-package.relationships+xml"/>
  <Override PartName="/ppt/slides/_rels/slide19.xml.rels" ContentType="application/vnd.openxmlformats-package.relationships+xml"/>
  <Override PartName="/ppt/slides/_rels/slide4.xml.rels" ContentType="application/vnd.openxmlformats-package.relationships+xml"/>
  <Override PartName="/ppt/slides/_rels/slide20.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23.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15.xml.rels" ContentType="application/vnd.openxmlformats-package.relationships+xml"/>
  <Override PartName="/ppt/notesSlides/_rels/notesSlide2.xml.rels" ContentType="application/vnd.openxmlformats-package.relationships+xml"/>
  <Override PartName="/ppt/notesSlides/_rels/notesSlide16.xml.rels" ContentType="application/vnd.openxmlformats-package.relationships+xml"/>
  <Override PartName="/ppt/notesSlides/_rels/notesSlide3.xml.rels" ContentType="application/vnd.openxmlformats-package.relationships+xml"/>
  <Override PartName="/ppt/notesSlides/_rels/notesSlide17.xml.rels" ContentType="application/vnd.openxmlformats-package.relationships+xml"/>
  <Override PartName="/ppt/notesSlides/_rels/notesSlide4.xml.rels" ContentType="application/vnd.openxmlformats-package.relationships+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18.xml.rels" ContentType="application/vnd.openxmlformats-package.relationships+xml"/>
  <Override PartName="/ppt/notesSlides/_rels/notesSlide20.xml.rels" ContentType="application/vnd.openxmlformats-package.relationships+xml"/>
  <Override PartName="/ppt/notesSlides/_rels/notesSlide5.xml.rels" ContentType="application/vnd.openxmlformats-package.relationships+xml"/>
  <Override PartName="/ppt/notesSlides/_rels/notesSlide11.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23.xml.rels" ContentType="application/vnd.openxmlformats-package.relationships+xml"/>
  <Override PartName="/ppt/notesSlides/_rels/notesSlide8.xml.rels" ContentType="application/vnd.openxmlformats-package.relationships+xml"/>
  <Override PartName="/ppt/notesSlides/_rels/notesSlide22.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21.xml.rels" ContentType="application/vnd.openxmlformats-package.relationships+xml"/>
  <Override PartName="/ppt/notesSlides/_rels/notesSlide19.xml.rels" ContentType="application/vnd.openxmlformats-package.relationships+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2192000" cy="6858000"/>
  <p:notesSz cx="6858000" cy="12192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r>
              <a:rPr b="0" lang="en-US" sz="4400" strike="noStrike" u="none">
                <a:solidFill>
                  <a:srgbClr val="000000"/>
                </a:solidFill>
                <a:effectLst/>
                <a:uFillTx/>
                <a:latin typeface="Arial"/>
              </a:rPr>
              <a:t>Click to move the slide</a:t>
            </a:r>
            <a:endParaRPr b="0" lang="en-US" sz="4400" strike="noStrike" u="none">
              <a:solidFill>
                <a:srgbClr val="000000"/>
              </a:solidFill>
              <a:effectLst/>
              <a:uFillTx/>
              <a:latin typeface="Arial"/>
            </a:endParaRPr>
          </a:p>
        </p:txBody>
      </p:sp>
      <p:sp>
        <p:nvSpPr>
          <p:cNvPr id="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indent="0">
              <a:buNone/>
            </a:pPr>
            <a:r>
              <a:rPr b="0" lang="en-US" sz="2000" strike="noStrike" u="none">
                <a:solidFill>
                  <a:srgbClr val="000000"/>
                </a:solidFill>
                <a:effectLst/>
                <a:uFillTx/>
                <a:latin typeface="Arial"/>
              </a:rPr>
              <a:t>Click to edit the notes format</a:t>
            </a:r>
            <a:endParaRPr b="0" lang="en-US" sz="2000" strike="noStrike" u="none">
              <a:solidFill>
                <a:srgbClr val="000000"/>
              </a:solidFill>
              <a:effectLst/>
              <a:uFillTx/>
              <a:latin typeface="Arial"/>
            </a:endParaRPr>
          </a:p>
        </p:txBody>
      </p:sp>
      <p:sp>
        <p:nvSpPr>
          <p:cNvPr id="4"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5"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en-US" sz="1400" strike="noStrike" u="none">
                <a:solidFill>
                  <a:srgbClr val="000000"/>
                </a:solidFill>
                <a:effectLst/>
                <a:uFillTx/>
                <a:latin typeface="Times New Roman"/>
              </a:defRPr>
            </a:lvl1pPr>
          </a:lstStyle>
          <a:p>
            <a:pPr indent="0" algn="r">
              <a:buNone/>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6"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en-US" sz="1400" strike="noStrike" u="none">
                <a:solidFill>
                  <a:srgbClr val="000000"/>
                </a:solidFill>
                <a:effectLst/>
                <a:uFillTx/>
                <a:latin typeface="Times New Roman"/>
              </a:defRPr>
            </a:lvl1pPr>
          </a:lstStyle>
          <a:p>
            <a:pPr indent="0">
              <a:buNone/>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7"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en-US" sz="1400" strike="noStrike" u="none">
                <a:solidFill>
                  <a:srgbClr val="000000"/>
                </a:solidFill>
                <a:effectLst/>
                <a:uFillTx/>
                <a:latin typeface="Times New Roman"/>
              </a:defRPr>
            </a:lvl1pPr>
          </a:lstStyle>
          <a:p>
            <a:pPr indent="0" algn="r">
              <a:buNone/>
            </a:pPr>
            <a:fld id="{3BEF9AC7-6AC7-416E-AB0F-34A910A8E29E}" type="slidenum">
              <a:rPr b="0" lang="en-US" sz="1400" strike="noStrike" u="none">
                <a:solidFill>
                  <a:srgbClr val="000000"/>
                </a:solidFill>
                <a:effectLst/>
                <a:uFillTx/>
                <a:latin typeface="Times New Roman"/>
              </a:rPr>
              <a:t>1</a:t>
            </a:fld>
            <a:endParaRPr b="0" lang="en-US" sz="1400" strike="noStrike" u="non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PlaceHolder 1"/>
          <p:cNvSpPr>
            <a:spLocks noGrp="1"/>
          </p:cNvSpPr>
          <p:nvPr>
            <p:ph type="sldImg"/>
          </p:nvPr>
        </p:nvSpPr>
        <p:spPr>
          <a:xfrm>
            <a:off x="-228600" y="1523880"/>
            <a:ext cx="7313400" cy="4113000"/>
          </a:xfrm>
          <a:prstGeom prst="rect">
            <a:avLst/>
          </a:prstGeom>
          <a:ln w="0">
            <a:noFill/>
          </a:ln>
        </p:spPr>
      </p:sp>
      <p:sp>
        <p:nvSpPr>
          <p:cNvPr id="578"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Cold open. 'Your credentials were leaked.' Beat. 'So what?' That shrug is the whole talk: not IF you leak, but what happens in the minutes after. Xavier co-authored this; he's running SANS training in Singapore, so I'm solo today.</a:t>
            </a:r>
            <a:endParaRPr b="0" lang="en-US" sz="2000" strike="noStrike" u="none">
              <a:solidFill>
                <a:srgbClr val="000000"/>
              </a:solidFill>
              <a:effectLst/>
              <a:uFillTx/>
              <a:latin typeface="Arial"/>
            </a:endParaRPr>
          </a:p>
        </p:txBody>
      </p:sp>
      <p:sp>
        <p:nvSpPr>
          <p:cNvPr id="579" name="PlaceHolder 3"/>
          <p:cNvSpPr>
            <a:spLocks noGrp="1"/>
          </p:cNvSpPr>
          <p:nvPr>
            <p:ph type="sldNum" idx="4"/>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668B42FB-555D-4317-9B38-7944B2F31CD9}"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4" name="PlaceHolder 1"/>
          <p:cNvSpPr>
            <a:spLocks noGrp="1"/>
          </p:cNvSpPr>
          <p:nvPr>
            <p:ph type="sldImg"/>
          </p:nvPr>
        </p:nvSpPr>
        <p:spPr>
          <a:xfrm>
            <a:off x="-228600" y="1523880"/>
            <a:ext cx="7313400" cy="4113000"/>
          </a:xfrm>
          <a:prstGeom prst="rect">
            <a:avLst/>
          </a:prstGeom>
          <a:ln w="0">
            <a:noFill/>
          </a:ln>
        </p:spPr>
      </p:sp>
      <p:sp>
        <p:nvSpPr>
          <p:cNvPr id="605"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The detection brain. Two raw inputs — the URL string and the rendered HTML/DOM — fan into four base learners. Each emits a phishiness probability; a calibrated meta-combiner (LightGBM-dominant) fuses them into one score, mapped to clean/suspect/phishing bands, with SHAP attributions for every verdict. This is an ensemble-of-experts with a learned, calibrated referee — not a single black box.</a:t>
            </a:r>
            <a:endParaRPr b="0" lang="en-US" sz="2000" strike="noStrike" u="none">
              <a:solidFill>
                <a:srgbClr val="000000"/>
              </a:solidFill>
              <a:effectLst/>
              <a:uFillTx/>
              <a:latin typeface="Arial"/>
            </a:endParaRPr>
          </a:p>
        </p:txBody>
      </p:sp>
      <p:sp>
        <p:nvSpPr>
          <p:cNvPr id="606" name="PlaceHolder 3"/>
          <p:cNvSpPr>
            <a:spLocks noGrp="1"/>
          </p:cNvSpPr>
          <p:nvPr>
            <p:ph type="sldNum" idx="13"/>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08AA33DE-7411-48E2-8FE4-B0CA55C68410}"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7" name="PlaceHolder 1"/>
          <p:cNvSpPr>
            <a:spLocks noGrp="1"/>
          </p:cNvSpPr>
          <p:nvPr>
            <p:ph type="sldImg"/>
          </p:nvPr>
        </p:nvSpPr>
        <p:spPr>
          <a:xfrm>
            <a:off x="-228600" y="1523880"/>
            <a:ext cx="7313400" cy="4113000"/>
          </a:xfrm>
          <a:prstGeom prst="rect">
            <a:avLst/>
          </a:prstGeom>
          <a:ln w="0">
            <a:noFill/>
          </a:ln>
        </p:spPr>
      </p:sp>
      <p:sp>
        <p:nvSpPr>
          <p:cNvPr id="608"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How the models are trained. Ground truth comes from three places: heuristic-confirmed phishing, the canary signal (a URL that later abused a planted credential is phishing, with certainty), and human ml_feedback. Features are extracted with the SAME code path used at inference (no train/serve skew). Each base model trains independently; the meta-combiner trains on their out-of-fold predictions; then calibration on a held-out split; then offline eval before any promotion.</a:t>
            </a:r>
            <a:endParaRPr b="0" lang="en-US" sz="2000" strike="noStrike" u="none">
              <a:solidFill>
                <a:srgbClr val="000000"/>
              </a:solidFill>
              <a:effectLst/>
              <a:uFillTx/>
              <a:latin typeface="Arial"/>
            </a:endParaRPr>
          </a:p>
        </p:txBody>
      </p:sp>
      <p:sp>
        <p:nvSpPr>
          <p:cNvPr id="609" name="PlaceHolder 3"/>
          <p:cNvSpPr>
            <a:spLocks noGrp="1"/>
          </p:cNvSpPr>
          <p:nvPr>
            <p:ph type="sldNum" idx="14"/>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CEE98EAA-D552-4536-A6FE-E43A4A57BC08}"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0" name="PlaceHolder 1"/>
          <p:cNvSpPr>
            <a:spLocks noGrp="1"/>
          </p:cNvSpPr>
          <p:nvPr>
            <p:ph type="sldImg"/>
          </p:nvPr>
        </p:nvSpPr>
        <p:spPr>
          <a:xfrm>
            <a:off x="-228600" y="1523880"/>
            <a:ext cx="7313400" cy="4113000"/>
          </a:xfrm>
          <a:prstGeom prst="rect">
            <a:avLst/>
          </a:prstGeom>
          <a:ln w="0">
            <a:noFill/>
          </a:ln>
        </p:spPr>
      </p:sp>
      <p:sp>
        <p:nvSpPr>
          <p:cNvPr id="611"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The safety system around the model. A new model never just 'goes live'. It runs in SHADOW (computed, recorded, never touches the verdict), then ASSIST (advises and flags rows where it confidently disagrees with heuristics — the calibration report showed ML wins ~71% of those), then PRIMARY (the calibrated score adjudicates, escalate-only). A watchdog continuously checks precision and AUTO-DEMOTES on regression. This is D→B→A staged promotion.</a:t>
            </a:r>
            <a:endParaRPr b="0" lang="en-US" sz="2000" strike="noStrike" u="none">
              <a:solidFill>
                <a:srgbClr val="000000"/>
              </a:solidFill>
              <a:effectLst/>
              <a:uFillTx/>
              <a:latin typeface="Arial"/>
            </a:endParaRPr>
          </a:p>
        </p:txBody>
      </p:sp>
      <p:sp>
        <p:nvSpPr>
          <p:cNvPr id="612" name="PlaceHolder 3"/>
          <p:cNvSpPr>
            <a:spLocks noGrp="1"/>
          </p:cNvSpPr>
          <p:nvPr>
            <p:ph type="sldNum" idx="15"/>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124AA9CB-9254-435C-8954-A44AAF5DED6D}"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3" name="PlaceHolder 1"/>
          <p:cNvSpPr>
            <a:spLocks noGrp="1"/>
          </p:cNvSpPr>
          <p:nvPr>
            <p:ph type="sldImg"/>
          </p:nvPr>
        </p:nvSpPr>
        <p:spPr>
          <a:xfrm>
            <a:off x="-228600" y="1523880"/>
            <a:ext cx="7313400" cy="4113000"/>
          </a:xfrm>
          <a:prstGeom prst="rect">
            <a:avLst/>
          </a:prstGeom>
          <a:ln w="0">
            <a:noFill/>
          </a:ln>
        </p:spPr>
      </p:sp>
      <p:sp>
        <p:nvSpPr>
          <p:cNvPr id="614"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[SOLO][FLAGSHIP] When the crook tries the stolen keys, they land on OUR fake portals — and we also run real protocol honeypots on the classic ports. Every header, cookie, JA3 fingerprint and keystroke is logged: full request, half-meg body, stored instantly, enriched async with geo/ASN/reputation. They think they're logging into your VPN; they're filling out our incident report.</a:t>
            </a:r>
            <a:endParaRPr b="0" lang="en-US" sz="2000" strike="noStrike" u="none">
              <a:solidFill>
                <a:srgbClr val="000000"/>
              </a:solidFill>
              <a:effectLst/>
              <a:uFillTx/>
              <a:latin typeface="Arial"/>
            </a:endParaRPr>
          </a:p>
        </p:txBody>
      </p:sp>
      <p:sp>
        <p:nvSpPr>
          <p:cNvPr id="615" name="PlaceHolder 3"/>
          <p:cNvSpPr>
            <a:spLocks noGrp="1"/>
          </p:cNvSpPr>
          <p:nvPr>
            <p:ph type="sldNum" idx="16"/>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D4F94D80-07BB-46E6-A1F6-EE68F81EE78B}"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PlaceHolder 1"/>
          <p:cNvSpPr>
            <a:spLocks noGrp="1"/>
          </p:cNvSpPr>
          <p:nvPr>
            <p:ph type="sldImg"/>
          </p:nvPr>
        </p:nvSpPr>
        <p:spPr>
          <a:xfrm>
            <a:off x="-228600" y="1523880"/>
            <a:ext cx="7313400" cy="4113000"/>
          </a:xfrm>
          <a:prstGeom prst="rect">
            <a:avLst/>
          </a:prstGeom>
          <a:ln w="0">
            <a:noFill/>
          </a:ln>
        </p:spPr>
      </p:sp>
      <p:sp>
        <p:nvSpPr>
          <p:cNvPr id="617"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The trap. Credential-capture portals (OWA, M365, Citrix, GlobalProtect prelogin.esp, SAML, Exchange autodiscover/ECP) PLUS real protocol honeypots on the classic ports. On any hit we capture the full request — headers, up to 512 KB body, cookies, TLS JA3, source IP — store immediately, enrich async (GeoIP/ASN/Tor/AbuseIPDB/VT). TTA exists only here, because a hit links back to the exact planted canary via url_id.</a:t>
            </a:r>
            <a:endParaRPr b="0" lang="en-US" sz="2000" strike="noStrike" u="none">
              <a:solidFill>
                <a:srgbClr val="000000"/>
              </a:solidFill>
              <a:effectLst/>
              <a:uFillTx/>
              <a:latin typeface="Arial"/>
            </a:endParaRPr>
          </a:p>
        </p:txBody>
      </p:sp>
      <p:sp>
        <p:nvSpPr>
          <p:cNvPr id="618" name="PlaceHolder 3"/>
          <p:cNvSpPr>
            <a:spLocks noGrp="1"/>
          </p:cNvSpPr>
          <p:nvPr>
            <p:ph type="sldNum" idx="17"/>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A561F42F-004A-4208-BCBB-E8722C377FA0}"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9" name="PlaceHolder 1"/>
          <p:cNvSpPr>
            <a:spLocks noGrp="1"/>
          </p:cNvSpPr>
          <p:nvPr>
            <p:ph type="sldImg"/>
          </p:nvPr>
        </p:nvSpPr>
        <p:spPr>
          <a:xfrm>
            <a:off x="-228600" y="1523880"/>
            <a:ext cx="7313400" cy="4113000"/>
          </a:xfrm>
          <a:prstGeom prst="rect">
            <a:avLst/>
          </a:prstGeom>
          <a:ln w="0">
            <a:noFill/>
          </a:ln>
        </p:spPr>
      </p:sp>
      <p:sp>
        <p:nvSpPr>
          <p:cNvPr id="620"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Beyond logging — we waste attacker time and trap their tools. ProductFingerprint emits believable vulnerable build strings (incl. CVE-flagged versions) so scanners think they found a real target. A stateful fake shell answers commands and serves fake /etc/passwd — and its state lives OUTSIDE any LLM, so an AI-driven attacker can't talk it out of character. LLMProbe plants prompt-injection tripwires for AI scanners. The browser_fingerprints bot model scores automation from ~20 weighted signals.</a:t>
            </a:r>
            <a:endParaRPr b="0" lang="en-US" sz="2000" strike="noStrike" u="none">
              <a:solidFill>
                <a:srgbClr val="000000"/>
              </a:solidFill>
              <a:effectLst/>
              <a:uFillTx/>
              <a:latin typeface="Arial"/>
            </a:endParaRPr>
          </a:p>
        </p:txBody>
      </p:sp>
      <p:sp>
        <p:nvSpPr>
          <p:cNvPr id="621" name="PlaceHolder 3"/>
          <p:cNvSpPr>
            <a:spLocks noGrp="1"/>
          </p:cNvSpPr>
          <p:nvPr>
            <p:ph type="sldNum" idx="18"/>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939DF752-EF74-48B6-B19F-3079DCE3652C}"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2" name="PlaceHolder 1"/>
          <p:cNvSpPr>
            <a:spLocks noGrp="1"/>
          </p:cNvSpPr>
          <p:nvPr>
            <p:ph type="sldImg"/>
          </p:nvPr>
        </p:nvSpPr>
        <p:spPr>
          <a:xfrm>
            <a:off x="-228600" y="1523880"/>
            <a:ext cx="7313400" cy="4113000"/>
          </a:xfrm>
          <a:prstGeom prst="rect">
            <a:avLst/>
          </a:prstGeom>
          <a:ln w="0">
            <a:noFill/>
          </a:ln>
        </p:spPr>
      </p:sp>
      <p:sp>
        <p:nvSpPr>
          <p:cNvPr id="623"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To reach attacker infra we must not look like a scanner; to attribute attackers we fingerprint their tooling. Fetch: Playwright-stealth + JA3/JA4 TLS impersonation via curl_cffi, residential proxies, Cloudflare/CAPTCHA handling, cloaking detection. Profiling: HASSH (SSH), JA3/JA4 (TLS), header order — attackers rotate IPs but not their stack, so we cluster 'same operator, many IPs' with token edit-distance + K-means.</a:t>
            </a:r>
            <a:endParaRPr b="0" lang="en-US" sz="2000" strike="noStrike" u="none">
              <a:solidFill>
                <a:srgbClr val="000000"/>
              </a:solidFill>
              <a:effectLst/>
              <a:uFillTx/>
              <a:latin typeface="Arial"/>
            </a:endParaRPr>
          </a:p>
        </p:txBody>
      </p:sp>
      <p:sp>
        <p:nvSpPr>
          <p:cNvPr id="624" name="PlaceHolder 3"/>
          <p:cNvSpPr>
            <a:spLocks noGrp="1"/>
          </p:cNvSpPr>
          <p:nvPr>
            <p:ph type="sldNum" idx="19"/>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9B7991EB-D298-4919-90BE-2075105F18E2}"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5" name="PlaceHolder 1"/>
          <p:cNvSpPr>
            <a:spLocks noGrp="1"/>
          </p:cNvSpPr>
          <p:nvPr>
            <p:ph type="sldImg"/>
          </p:nvPr>
        </p:nvSpPr>
        <p:spPr>
          <a:xfrm>
            <a:off x="-228600" y="1523880"/>
            <a:ext cx="7313400" cy="4113000"/>
          </a:xfrm>
          <a:prstGeom prst="rect">
            <a:avLst/>
          </a:prstGeom>
          <a:ln w="0">
            <a:noFill/>
          </a:ln>
        </p:spPr>
      </p:sp>
      <p:sp>
        <p:nvSpPr>
          <p:cNvPr id="626"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When attackers go past login, we keep the evidence. exploit_capture links stage-2 fetches A→B→C per session into one kill-chain. 26 exploit signatures (SQLi, XSS, LFI, CMDi, SSRF, XXE, Log4Shell…). The zero-day catch: Shannon entropy on POST bodies — a high-entropy/base64 body we have no signature for is preserved as raw bytes and flagged, instead of dropped. YARA runs on captured_payloads: 3,875 captured, 0 executables, 918 scripts, mean entropy 5.25.</a:t>
            </a:r>
            <a:endParaRPr b="0" lang="en-US" sz="2000" strike="noStrike" u="none">
              <a:solidFill>
                <a:srgbClr val="000000"/>
              </a:solidFill>
              <a:effectLst/>
              <a:uFillTx/>
              <a:latin typeface="Arial"/>
            </a:endParaRPr>
          </a:p>
        </p:txBody>
      </p:sp>
      <p:sp>
        <p:nvSpPr>
          <p:cNvPr id="627" name="PlaceHolder 3"/>
          <p:cNvSpPr>
            <a:spLocks noGrp="1"/>
          </p:cNvSpPr>
          <p:nvPr>
            <p:ph type="sldNum" idx="20"/>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50785C74-C893-47E4-9511-883F5B17DA4F}"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8" name="PlaceHolder 1"/>
          <p:cNvSpPr>
            <a:spLocks noGrp="1"/>
          </p:cNvSpPr>
          <p:nvPr>
            <p:ph type="sldImg"/>
          </p:nvPr>
        </p:nvSpPr>
        <p:spPr>
          <a:xfrm>
            <a:off x="-228600" y="1523880"/>
            <a:ext cx="7313400" cy="4113000"/>
          </a:xfrm>
          <a:prstGeom prst="rect">
            <a:avLst/>
          </a:prstGeom>
          <a:ln w="0">
            <a:noFill/>
          </a:ln>
        </p:spPr>
      </p:sp>
      <p:sp>
        <p:nvSpPr>
          <p:cNvPr id="629"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[SOLO][FLAGSHIP] The only clock that matters: the gap from 'leaked' to 'used.' Small means automation, not a human. We measure per canary — start when planted, stop at first reuse. The line to land: your rotation policy says 90 days; the fast ones reuse in seconds. We are bringing a calendar to a stopwatch fight. Alerting fires the instant a canary is touched.</a:t>
            </a:r>
            <a:endParaRPr b="0" lang="en-US" sz="2000" strike="noStrike" u="none">
              <a:solidFill>
                <a:srgbClr val="000000"/>
              </a:solidFill>
              <a:effectLst/>
              <a:uFillTx/>
              <a:latin typeface="Arial"/>
            </a:endParaRPr>
          </a:p>
        </p:txBody>
      </p:sp>
      <p:sp>
        <p:nvSpPr>
          <p:cNvPr id="630" name="PlaceHolder 3"/>
          <p:cNvSpPr>
            <a:spLocks noGrp="1"/>
          </p:cNvSpPr>
          <p:nvPr>
            <p:ph type="sldNum" idx="21"/>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14B227A3-6675-49C8-A997-910459306A0C}"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1" name="PlaceHolder 1"/>
          <p:cNvSpPr>
            <a:spLocks noGrp="1"/>
          </p:cNvSpPr>
          <p:nvPr>
            <p:ph type="sldImg"/>
          </p:nvPr>
        </p:nvSpPr>
        <p:spPr>
          <a:xfrm>
            <a:off x="-228600" y="1523880"/>
            <a:ext cx="7313400" cy="4113000"/>
          </a:xfrm>
          <a:prstGeom prst="rect">
            <a:avLst/>
          </a:prstGeom>
          <a:ln w="0">
            <a:noFill/>
          </a:ln>
        </p:spPr>
      </p:sp>
      <p:sp>
        <p:nvSpPr>
          <p:cNvPr id="632"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The product's real demo — the orange lightning button, runDemoSimulation(). Chapter 1 'The Field Guide' assembles the operator graph node-by-node; Chapter 2 'Live-Fire' runs 9 acts on the real pipeline. Narrate act 8, THE CANARY GAMBIT, slowly: he stole the creds we planted and logged into OUR honeypot. Run live if wifi holds; otherwise the recorded cut.</a:t>
            </a:r>
            <a:endParaRPr b="0" lang="en-US" sz="2000" strike="noStrike" u="none">
              <a:solidFill>
                <a:srgbClr val="000000"/>
              </a:solidFill>
              <a:effectLst/>
              <a:uFillTx/>
              <a:latin typeface="Arial"/>
            </a:endParaRPr>
          </a:p>
        </p:txBody>
      </p:sp>
      <p:sp>
        <p:nvSpPr>
          <p:cNvPr id="633" name="PlaceHolder 3"/>
          <p:cNvSpPr>
            <a:spLocks noGrp="1"/>
          </p:cNvSpPr>
          <p:nvPr>
            <p:ph type="sldNum" idx="22"/>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BCD64058-FFEB-41A2-A64F-D5BDF4D4F1F9}"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PlaceHolder 1"/>
          <p:cNvSpPr>
            <a:spLocks noGrp="1"/>
          </p:cNvSpPr>
          <p:nvPr>
            <p:ph type="sldImg"/>
          </p:nvPr>
        </p:nvSpPr>
        <p:spPr>
          <a:xfrm>
            <a:off x="-228600" y="1523880"/>
            <a:ext cx="7313400" cy="4113000"/>
          </a:xfrm>
          <a:prstGeom prst="rect">
            <a:avLst/>
          </a:prstGeom>
          <a:ln w="0">
            <a:noFill/>
          </a:ln>
        </p:spPr>
      </p:sp>
      <p:sp>
        <p:nvSpPr>
          <p:cNvPr id="581"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Lampshade the solo thing early — it's disarming and buys goodwill. EDIT Pascal's real bio bullets before the talk. If Xavier joins for BSides Amsterdam, this slide already supports two; split Part 1 (tool) / Part 2 (findings).</a:t>
            </a:r>
            <a:endParaRPr b="0" lang="en-US" sz="2000" strike="noStrike" u="none">
              <a:solidFill>
                <a:srgbClr val="000000"/>
              </a:solidFill>
              <a:effectLst/>
              <a:uFillTx/>
              <a:latin typeface="Arial"/>
            </a:endParaRPr>
          </a:p>
        </p:txBody>
      </p:sp>
      <p:sp>
        <p:nvSpPr>
          <p:cNvPr id="582" name="PlaceHolder 3"/>
          <p:cNvSpPr>
            <a:spLocks noGrp="1"/>
          </p:cNvSpPr>
          <p:nvPr>
            <p:ph type="sldNum" idx="5"/>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800" strike="noStrike" u="none">
                <a:solidFill>
                  <a:srgbClr val="000000"/>
                </a:solidFill>
                <a:effectLst/>
                <a:uFillTx/>
                <a:latin typeface="Aptos"/>
                <a:ea typeface="+mn-ea"/>
              </a:defRPr>
            </a:lvl1pPr>
          </a:lstStyle>
          <a:p>
            <a:pPr indent="0" algn="r" defTabSz="914400">
              <a:lnSpc>
                <a:spcPct val="100000"/>
              </a:lnSpc>
              <a:buNone/>
              <a:tabLst>
                <a:tab algn="l" pos="0"/>
              </a:tabLst>
            </a:pPr>
            <a:fld id="{84CEC6FE-D4CD-4259-A1B6-6C9429CD22AB}" type="slidenum">
              <a:rPr b="0" lang="en-US" sz="1800" strike="noStrike" u="none">
                <a:solidFill>
                  <a:srgbClr val="000000"/>
                </a:solidFill>
                <a:effectLst/>
                <a:uFillTx/>
                <a:latin typeface="Aptos"/>
                <a:ea typeface="+mn-ea"/>
              </a:rPr>
              <a:t>1</a:t>
            </a:fld>
            <a:endParaRPr b="0" lang="en-US" sz="1800" strike="noStrike" u="none">
              <a:solidFill>
                <a:srgbClr val="000000"/>
              </a:solidFill>
              <a:effectLst/>
              <a:uFillTx/>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4" name="PlaceHolder 1"/>
          <p:cNvSpPr>
            <a:spLocks noGrp="1"/>
          </p:cNvSpPr>
          <p:nvPr>
            <p:ph type="sldImg"/>
          </p:nvPr>
        </p:nvSpPr>
        <p:spPr>
          <a:xfrm>
            <a:off x="-228600" y="1523880"/>
            <a:ext cx="7313400" cy="4113000"/>
          </a:xfrm>
          <a:prstGeom prst="rect">
            <a:avLst/>
          </a:prstGeom>
          <a:ln w="0">
            <a:noFill/>
          </a:ln>
        </p:spPr>
      </p:sp>
      <p:sp>
        <p:nvSpPr>
          <p:cNvPr id="635"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Part 2. The receipts — 3 months, a 12.8 GB database, read-only. 614,875 phishing URLs analyzed; 83,775 canaries planted; ~6M honeypot hits of which 90 are real external abuse events tied to a specific leaked canary; 53 distinct credentials abused; fastest 16 seconds. HONEST framing: only 0.06% of planted canaries were ever abused on our traps — the story is the SPEED of the ones that are, not that most get reused. No single IP dominates (top is 6.7%).</a:t>
            </a:r>
            <a:endParaRPr b="0" lang="en-US" sz="2000" strike="noStrike" u="none">
              <a:solidFill>
                <a:srgbClr val="000000"/>
              </a:solidFill>
              <a:effectLst/>
              <a:uFillTx/>
              <a:latin typeface="Arial"/>
            </a:endParaRPr>
          </a:p>
        </p:txBody>
      </p:sp>
      <p:sp>
        <p:nvSpPr>
          <p:cNvPr id="636" name="PlaceHolder 3"/>
          <p:cNvSpPr>
            <a:spLocks noGrp="1"/>
          </p:cNvSpPr>
          <p:nvPr>
            <p:ph type="sldNum" idx="23"/>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5C14EDD7-3391-4CCF-9F16-9BAB2A350422}"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7" name="PlaceHolder 1"/>
          <p:cNvSpPr>
            <a:spLocks noGrp="1"/>
          </p:cNvSpPr>
          <p:nvPr>
            <p:ph type="sldImg"/>
          </p:nvPr>
        </p:nvSpPr>
        <p:spPr>
          <a:xfrm>
            <a:off x="-228600" y="1523880"/>
            <a:ext cx="7313400" cy="4113000"/>
          </a:xfrm>
          <a:prstGeom prst="rect">
            <a:avLst/>
          </a:prstGeom>
          <a:ln w="0">
            <a:noFill/>
          </a:ln>
        </p:spPr>
      </p:sp>
      <p:sp>
        <p:nvSpPr>
          <p:cNvPr id="638"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Question 2 answered. The distribution is BIMODAL — a real fast cluster (22 events under an hour) AND a long tail. Don't lead with the median (~6.8h); lead with the fast cluster and the 24h figure. Of the credentials that ever got abused, 74% were first abused within a day, 28% within the hour. Record 16 seconds. That's the answer: leaked isn't a future risk, it's present-tense.</a:t>
            </a:r>
            <a:endParaRPr b="0" lang="en-US" sz="2000" strike="noStrike" u="none">
              <a:solidFill>
                <a:srgbClr val="000000"/>
              </a:solidFill>
              <a:effectLst/>
              <a:uFillTx/>
              <a:latin typeface="Arial"/>
            </a:endParaRPr>
          </a:p>
        </p:txBody>
      </p:sp>
      <p:sp>
        <p:nvSpPr>
          <p:cNvPr id="639" name="PlaceHolder 3"/>
          <p:cNvSpPr>
            <a:spLocks noGrp="1"/>
          </p:cNvSpPr>
          <p:nvPr>
            <p:ph type="sldNum" idx="24"/>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BF5B704A-F929-4003-A03E-F92FA06A8655}"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0" name="PlaceHolder 1"/>
          <p:cNvSpPr>
            <a:spLocks noGrp="1"/>
          </p:cNvSpPr>
          <p:nvPr>
            <p:ph type="sldImg"/>
          </p:nvPr>
        </p:nvSpPr>
        <p:spPr>
          <a:xfrm>
            <a:off x="-228600" y="1523880"/>
            <a:ext cx="7313400" cy="4113000"/>
          </a:xfrm>
          <a:prstGeom prst="rect">
            <a:avLst/>
          </a:prstGeom>
          <a:ln w="0">
            <a:noFill/>
          </a:ln>
        </p:spPr>
      </p:sp>
      <p:sp>
        <p:nvSpPr>
          <p:cNvPr id="641"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Question 3. Nigeria leads on VOLUME (31), then the US (26). The speed record, though, was Sri Lanka — 16 seconds. Two thirds came via VPN/datacenter IPs, one third residential, zero Tor. As for who: half the abuse traces to generic webmail kits; ~half is unattributed. We do NOT claim campaign attribution from this set — abused rows weren't campaign-tagged.</a:t>
            </a:r>
            <a:endParaRPr b="0" lang="en-US" sz="2000" strike="noStrike" u="none">
              <a:solidFill>
                <a:srgbClr val="000000"/>
              </a:solidFill>
              <a:effectLst/>
              <a:uFillTx/>
              <a:latin typeface="Arial"/>
            </a:endParaRPr>
          </a:p>
        </p:txBody>
      </p:sp>
      <p:sp>
        <p:nvSpPr>
          <p:cNvPr id="642" name="PlaceHolder 3"/>
          <p:cNvSpPr>
            <a:spLocks noGrp="1"/>
          </p:cNvSpPr>
          <p:nvPr>
            <p:ph type="sldNum" idx="25"/>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A094D32F-3882-4888-9407-39A65566430C}"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3" name="PlaceHolder 1"/>
          <p:cNvSpPr>
            <a:spLocks noGrp="1"/>
          </p:cNvSpPr>
          <p:nvPr>
            <p:ph type="sldImg"/>
          </p:nvPr>
        </p:nvSpPr>
        <p:spPr>
          <a:xfrm>
            <a:off x="-228600" y="1523880"/>
            <a:ext cx="7313400" cy="4113000"/>
          </a:xfrm>
          <a:prstGeom prst="rect">
            <a:avLst/>
          </a:prstGeom>
          <a:ln w="0">
            <a:noFill/>
          </a:ln>
        </p:spPr>
      </p:sp>
      <p:sp>
        <p:nvSpPr>
          <p:cNvPr id="644"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Close the loop. So what? THIS: of the stolen credentials that get used, nearly three-quarters are used within a day — and the fast ones in seconds. Three takeaways: assume reuse; MFA isn't enough (adversary-in-the-middle steals the session token); steal the canary idea. Repo + contact, credit Xavier @xme, open the floor (~7-9 min Q&amp;A).</a:t>
            </a:r>
            <a:endParaRPr b="0" lang="en-US" sz="2000" strike="noStrike" u="none">
              <a:solidFill>
                <a:srgbClr val="000000"/>
              </a:solidFill>
              <a:effectLst/>
              <a:uFillTx/>
              <a:latin typeface="Arial"/>
            </a:endParaRPr>
          </a:p>
        </p:txBody>
      </p:sp>
      <p:sp>
        <p:nvSpPr>
          <p:cNvPr id="645" name="PlaceHolder 3"/>
          <p:cNvSpPr>
            <a:spLocks noGrp="1"/>
          </p:cNvSpPr>
          <p:nvPr>
            <p:ph type="sldNum" idx="26"/>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DAA77444-3F62-4B3F-99F9-931A683FEC8A}" type="slidenum">
              <a:rPr b="0" lang="en-US" sz="1200" strike="noStrike" u="none">
                <a:solidFill>
                  <a:schemeClr val="dk1"/>
                </a:solidFill>
                <a:effectLst/>
                <a:uFillTx/>
                <a:latin typeface="+mn-lt"/>
                <a:ea typeface="+mn-ea"/>
              </a:rPr>
              <a:t>&lt;number&gt;</a:t>
            </a:fld>
            <a:endParaRPr b="0" lang="en-US" sz="1200" strike="noStrike" u="none">
              <a:solidFill>
                <a:srgbClr val="000000"/>
              </a:solidFill>
              <a:effectLst/>
              <a:uFillTx/>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3" name="PlaceHolder 1"/>
          <p:cNvSpPr>
            <a:spLocks noGrp="1"/>
          </p:cNvSpPr>
          <p:nvPr>
            <p:ph type="sldImg"/>
          </p:nvPr>
        </p:nvSpPr>
        <p:spPr>
          <a:xfrm>
            <a:off x="-228600" y="1523880"/>
            <a:ext cx="7313400" cy="4113000"/>
          </a:xfrm>
          <a:prstGeom prst="rect">
            <a:avLst/>
          </a:prstGeom>
          <a:ln w="0">
            <a:noFill/>
          </a:ln>
        </p:spPr>
      </p:sp>
      <p:sp>
        <p:nvSpPr>
          <p:cNvPr id="584"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Everybody in this room is in a dump somewhere — phishing is weather, not an event. So the defensive question is lost. The good question is three: do leaked creds get USED, how FAST, and from WHERE. These are the spine; Part 2 answers all three with data.</a:t>
            </a:r>
            <a:endParaRPr b="0" lang="en-US" sz="2000" strike="noStrike" u="none">
              <a:solidFill>
                <a:srgbClr val="000000"/>
              </a:solidFill>
              <a:effectLst/>
              <a:uFillTx/>
              <a:latin typeface="Arial"/>
            </a:endParaRPr>
          </a:p>
        </p:txBody>
      </p:sp>
      <p:sp>
        <p:nvSpPr>
          <p:cNvPr id="585" name="PlaceHolder 3"/>
          <p:cNvSpPr>
            <a:spLocks noGrp="1"/>
          </p:cNvSpPr>
          <p:nvPr>
            <p:ph type="sldNum" idx="6"/>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4C8B71AA-DA86-4BAC-B96C-713CC4343446}"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PlaceHolder 1"/>
          <p:cNvSpPr>
            <a:spLocks noGrp="1"/>
          </p:cNvSpPr>
          <p:nvPr>
            <p:ph type="sldImg"/>
          </p:nvPr>
        </p:nvSpPr>
        <p:spPr>
          <a:xfrm>
            <a:off x="-228600" y="1523880"/>
            <a:ext cx="7313400" cy="4113000"/>
          </a:xfrm>
          <a:prstGeom prst="rect">
            <a:avLst/>
          </a:prstGeom>
          <a:ln w="0">
            <a:noFill/>
          </a:ln>
        </p:spPr>
      </p:sp>
      <p:sp>
        <p:nvSpPr>
          <p:cNvPr id="587"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The 'aha'. Classic honeypots wait. We do the opposite — we go find live phishing pages and feed them credentials WE own and that are worth nothing to anyone but us. Then we watch who turns up to use them. The canary gambit. Unique per URL, so a hit is unambiguous attribution.</a:t>
            </a:r>
            <a:endParaRPr b="0" lang="en-US" sz="2000" strike="noStrike" u="none">
              <a:solidFill>
                <a:srgbClr val="000000"/>
              </a:solidFill>
              <a:effectLst/>
              <a:uFillTx/>
              <a:latin typeface="Arial"/>
            </a:endParaRPr>
          </a:p>
        </p:txBody>
      </p:sp>
      <p:sp>
        <p:nvSpPr>
          <p:cNvPr id="588" name="PlaceHolder 3"/>
          <p:cNvSpPr>
            <a:spLocks noGrp="1"/>
          </p:cNvSpPr>
          <p:nvPr>
            <p:ph type="sldNum" idx="7"/>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B0A4E635-A0B8-4996-8526-97D6EABC044E}"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9" name="PlaceHolder 1"/>
          <p:cNvSpPr>
            <a:spLocks noGrp="1"/>
          </p:cNvSpPr>
          <p:nvPr>
            <p:ph type="sldImg"/>
          </p:nvPr>
        </p:nvSpPr>
        <p:spPr>
          <a:xfrm>
            <a:off x="-228600" y="1523880"/>
            <a:ext cx="7313400" cy="4113000"/>
          </a:xfrm>
          <a:prstGeom prst="rect">
            <a:avLst/>
          </a:prstGeom>
          <a:ln w="0">
            <a:noFill/>
          </a:ln>
        </p:spPr>
      </p:sp>
      <p:sp>
        <p:nvSpPr>
          <p:cNvPr id="590"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The hook. Let it punch in, then SHUT UP for two seconds. Our record from planting a fake credential on a phishing page to the first abuse on our trap: SIXTEEN SECONDS. Source: Sri Lanka. That's faster than your SOC pours its first coffee. (Note: the OLD story was '3 minutes / Nigeria' — the data says 16 s / Sri Lanka for speed; Nigeria leads on VOLUME. Use the real one.)</a:t>
            </a:r>
            <a:endParaRPr b="0" lang="en-US" sz="2000" strike="noStrike" u="none">
              <a:solidFill>
                <a:srgbClr val="000000"/>
              </a:solidFill>
              <a:effectLst/>
              <a:uFillTx/>
              <a:latin typeface="Arial"/>
            </a:endParaRPr>
          </a:p>
        </p:txBody>
      </p:sp>
      <p:sp>
        <p:nvSpPr>
          <p:cNvPr id="591" name="PlaceHolder 3"/>
          <p:cNvSpPr>
            <a:spLocks noGrp="1"/>
          </p:cNvSpPr>
          <p:nvPr>
            <p:ph type="sldNum" idx="8"/>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E9BFDC5A-A497-43E8-AA25-83B11961B5D2}"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2" name="PlaceHolder 1"/>
          <p:cNvSpPr>
            <a:spLocks noGrp="1"/>
          </p:cNvSpPr>
          <p:nvPr>
            <p:ph type="sldImg"/>
          </p:nvPr>
        </p:nvSpPr>
        <p:spPr>
          <a:xfrm>
            <a:off x="-228600" y="1523880"/>
            <a:ext cx="7313400" cy="4113000"/>
          </a:xfrm>
          <a:prstGeom prst="rect">
            <a:avLst/>
          </a:prstGeom>
          <a:ln w="0">
            <a:noFill/>
          </a:ln>
        </p:spPr>
      </p:sp>
      <p:sp>
        <p:nvSpPr>
          <p:cNvPr id="593"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Don't read it; let it build in 5 stages following the data flow. URL in at the phish page; the analyzer opens it; two ML brains score it; the canary vault loops a fake cred back into the form; the attacker hits edge→honeypots→fingerprints; everything fans out to alerts + UI. Eleven services, four jobs: COLLECT, BAIT, TRAP, MEASURE. Air-gapped — the analyzer VM never phones home. Deep how-it-works is in the technical deck.</a:t>
            </a:r>
            <a:endParaRPr b="0" lang="en-US" sz="2000" strike="noStrike" u="none">
              <a:solidFill>
                <a:srgbClr val="000000"/>
              </a:solidFill>
              <a:effectLst/>
              <a:uFillTx/>
              <a:latin typeface="Arial"/>
            </a:endParaRPr>
          </a:p>
        </p:txBody>
      </p:sp>
      <p:sp>
        <p:nvSpPr>
          <p:cNvPr id="594" name="PlaceHolder 3"/>
          <p:cNvSpPr>
            <a:spLocks noGrp="1"/>
          </p:cNvSpPr>
          <p:nvPr>
            <p:ph type="sldNum" idx="9"/>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08EF01CE-A91D-45D4-868B-731C553E621B}"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5" name="PlaceHolder 1"/>
          <p:cNvSpPr>
            <a:spLocks noGrp="1"/>
          </p:cNvSpPr>
          <p:nvPr>
            <p:ph type="sldImg"/>
          </p:nvPr>
        </p:nvSpPr>
        <p:spPr>
          <a:xfrm>
            <a:off x="-228600" y="1523880"/>
            <a:ext cx="7313400" cy="4113000"/>
          </a:xfrm>
          <a:prstGeom prst="rect">
            <a:avLst/>
          </a:prstGeom>
          <a:ln w="0">
            <a:noFill/>
          </a:ln>
        </p:spPr>
      </p:sp>
      <p:sp>
        <p:nvSpPr>
          <p:cNvPr id="596"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Don't read it; let it build in 5 stages following the data flow. URL in at the phish page; the analyzer opens it; two ML brains score it; the canary vault loops a fake cred back into the form; the attacker hits edge→honeypots→fingerprints; everything fans out to alerts + UI. Eleven services, four jobs: COLLECT, BAIT, TRAP, MEASURE. Air-gapped — the analyzer VM never phones home. Deep how-it-works is in the technical deck.</a:t>
            </a:r>
            <a:endParaRPr b="0" lang="en-US" sz="2000" strike="noStrike" u="none">
              <a:solidFill>
                <a:srgbClr val="000000"/>
              </a:solidFill>
              <a:effectLst/>
              <a:uFillTx/>
              <a:latin typeface="Arial"/>
            </a:endParaRPr>
          </a:p>
        </p:txBody>
      </p:sp>
      <p:sp>
        <p:nvSpPr>
          <p:cNvPr id="597" name="PlaceHolder 3"/>
          <p:cNvSpPr>
            <a:spLocks noGrp="1"/>
          </p:cNvSpPr>
          <p:nvPr>
            <p:ph type="sldNum" idx="10"/>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AAC50016-4C7A-40D3-ADFE-612048E6AA84}"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8" name="PlaceHolder 1"/>
          <p:cNvSpPr>
            <a:spLocks noGrp="1"/>
          </p:cNvSpPr>
          <p:nvPr>
            <p:ph type="sldImg"/>
          </p:nvPr>
        </p:nvSpPr>
        <p:spPr>
          <a:xfrm>
            <a:off x="-228600" y="1523880"/>
            <a:ext cx="7313400" cy="4113000"/>
          </a:xfrm>
          <a:prstGeom prst="rect">
            <a:avLst/>
          </a:prstGeom>
          <a:ln w="0">
            <a:noFill/>
          </a:ln>
        </p:spPr>
      </p:sp>
      <p:sp>
        <p:nvSpPr>
          <p:cNvPr id="599"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[SOLO][FLAGSHIP] The bait is a believable fake person — name, email, password — UNIQUE per phishing URL, from a pool of ~1.9M identities. We planted 83,775 of them on live phishing pages over three months. When 'Margaux' shows up on our honeypot, attribution is unambiguous: nobody else on earth was given her. Most honeypots say THAT you were hit; this says WHICH page sold you out.</a:t>
            </a:r>
            <a:endParaRPr b="0" lang="en-US" sz="2000" strike="noStrike" u="none">
              <a:solidFill>
                <a:srgbClr val="000000"/>
              </a:solidFill>
              <a:effectLst/>
              <a:uFillTx/>
              <a:latin typeface="Arial"/>
            </a:endParaRPr>
          </a:p>
        </p:txBody>
      </p:sp>
      <p:sp>
        <p:nvSpPr>
          <p:cNvPr id="600" name="PlaceHolder 3"/>
          <p:cNvSpPr>
            <a:spLocks noGrp="1"/>
          </p:cNvSpPr>
          <p:nvPr>
            <p:ph type="sldNum" idx="11"/>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F52460D3-3176-43A6-A18F-CB376A246614}"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1" name="PlaceHolder 1"/>
          <p:cNvSpPr>
            <a:spLocks noGrp="1"/>
          </p:cNvSpPr>
          <p:nvPr>
            <p:ph type="sldImg"/>
          </p:nvPr>
        </p:nvSpPr>
        <p:spPr>
          <a:xfrm>
            <a:off x="-228600" y="1523880"/>
            <a:ext cx="7313400" cy="4113000"/>
          </a:xfrm>
          <a:prstGeom prst="rect">
            <a:avLst/>
          </a:prstGeom>
          <a:ln w="0">
            <a:noFill/>
          </a:ln>
        </p:spPr>
      </p:sp>
      <p:sp>
        <p:nvSpPr>
          <p:cNvPr id="602" name="PlaceHolder 2"/>
          <p:cNvSpPr>
            <a:spLocks noGrp="1"/>
          </p:cNvSpPr>
          <p:nvPr>
            <p:ph type="body"/>
          </p:nvPr>
        </p:nvSpPr>
        <p:spPr>
          <a:xfrm>
            <a:off x="685800" y="5867280"/>
            <a:ext cx="5484600" cy="4798800"/>
          </a:xfrm>
          <a:prstGeom prst="rect">
            <a:avLst/>
          </a:prstGeom>
          <a:noFill/>
          <a:ln w="0">
            <a:noFill/>
          </a:ln>
        </p:spPr>
        <p:txBody>
          <a:bodyPr lIns="91440" rIns="91440" tIns="45720" bIns="45720" anchor="t">
            <a:noAutofit/>
          </a:bodyPr>
          <a:p>
            <a:pPr indent="0">
              <a:lnSpc>
                <a:spcPct val="100000"/>
              </a:lnSpc>
              <a:buNone/>
              <a:tabLst>
                <a:tab algn="l" pos="0"/>
              </a:tabLst>
            </a:pPr>
            <a:r>
              <a:rPr b="0" lang="en-US" sz="2000" strike="noStrike" u="none">
                <a:solidFill>
                  <a:srgbClr val="000000"/>
                </a:solidFill>
                <a:effectLst/>
                <a:uFillTx/>
                <a:latin typeface="Arial"/>
              </a:rPr>
              <a:t>[SOLO] Before we trust a URL is phishing, a committee votes. Four small models — gradient-boosted trees on the URL text (LightGBM), a character-level temporal CNN, a distilled transformer, and a model that reads the rendered HTML — and a fifth calibrated referee fuses them and explains itself with SHAP. ~94% detection at ~0% false positives, 19 ms per URL. FULL training process + architecture is in the technical deep-dive deck.</a:t>
            </a:r>
            <a:endParaRPr b="0" lang="en-US" sz="2000" strike="noStrike" u="none">
              <a:solidFill>
                <a:srgbClr val="000000"/>
              </a:solidFill>
              <a:effectLst/>
              <a:uFillTx/>
              <a:latin typeface="Arial"/>
            </a:endParaRPr>
          </a:p>
        </p:txBody>
      </p:sp>
      <p:sp>
        <p:nvSpPr>
          <p:cNvPr id="603" name="PlaceHolder 3"/>
          <p:cNvSpPr>
            <a:spLocks noGrp="1"/>
          </p:cNvSpPr>
          <p:nvPr>
            <p:ph type="sldNum" idx="12"/>
          </p:nvPr>
        </p:nvSpPr>
        <p:spPr>
          <a:xfrm>
            <a:off x="3884760" y="11580840"/>
            <a:ext cx="2970000" cy="60948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effectLst/>
                <a:uFillTx/>
                <a:latin typeface="+mn-lt"/>
                <a:ea typeface="+mn-ea"/>
              </a:defRPr>
            </a:lvl1pPr>
          </a:lstStyle>
          <a:p>
            <a:pPr indent="0" algn="r" defTabSz="914400">
              <a:lnSpc>
                <a:spcPct val="100000"/>
              </a:lnSpc>
              <a:buNone/>
              <a:tabLst>
                <a:tab algn="l" pos="0"/>
              </a:tabLst>
            </a:pPr>
            <a:fld id="{38B9D6AA-3F7E-4BFF-B468-2E6EB50522FA}" type="slidenum">
              <a:rPr b="0" lang="en-US" sz="1200" strike="noStrike" u="none">
                <a:solidFill>
                  <a:schemeClr val="dk1"/>
                </a:solidFill>
                <a:effectLst/>
                <a:uFillTx/>
                <a:latin typeface="+mn-lt"/>
                <a:ea typeface="+mn-ea"/>
              </a:rPr>
              <a:t>1</a:t>
            </a:fld>
            <a:endParaRPr b="0" lang="en-US" sz="1200" strike="noStrike" u="non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p:spTree>
      <p:nvGrpSpPr>
        <p:cNvPr id="1" name=""/>
        <p:cNvGrpSpPr/>
        <p:nvPr/>
      </p:nvGrpSpPr>
      <p:grpSpPr>
        <a:xfrm>
          <a:off x="0" y="0"/>
          <a:ext cx="0" cy="0"/>
          <a:chOff x="0" y="0"/>
          <a:chExt cx="0" cy="0"/>
        </a:xfrm>
      </p:grpSpPr>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slideLayout" Target="../slideLayouts/slideLayout1.xml"/><Relationship Id="rId6"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4.png"/><Relationship Id="rId10" Type="http://schemas.openxmlformats.org/officeDocument/2006/relationships/image" Target="../media/image12.png"/><Relationship Id="rId11" Type="http://schemas.openxmlformats.org/officeDocument/2006/relationships/image" Target="../media/image3.png"/><Relationship Id="rId12" Type="http://schemas.openxmlformats.org/officeDocument/2006/relationships/slideLayout" Target="../slideLayouts/slideLayout1.xml"/><Relationship Id="rId1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video" Target="../media/media13.mp4"/><Relationship Id="rId2" Type="http://schemas.microsoft.com/office/2007/relationships/media" Target="../media/media13.mp4"/><Relationship Id="rId3" Type="http://schemas.openxmlformats.org/officeDocument/2006/relationships/image" Target="../media/image14.png"/><Relationship Id="rId4" Type="http://schemas.openxmlformats.org/officeDocument/2006/relationships/slideLayout" Target="../slideLayouts/slideLayout1.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8"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93a0b4"/>
                </a:solidFill>
                <a:effectLst/>
                <a:uFillTx/>
                <a:latin typeface="Courier New"/>
                <a:ea typeface="Courier New"/>
              </a:rPr>
              <a:t>your credentials were leaked</a:t>
            </a:r>
            <a:endParaRPr b="0" lang="en-US" sz="1300" strike="noStrike" u="none">
              <a:solidFill>
                <a:srgbClr val="ffffff"/>
              </a:solidFill>
              <a:effectLst/>
              <a:uFillTx/>
              <a:latin typeface="Arial"/>
            </a:endParaRPr>
          </a:p>
        </p:txBody>
      </p:sp>
      <p:sp>
        <p:nvSpPr>
          <p:cNvPr id="9" name="Text 1"/>
          <p:cNvSpPr/>
          <p:nvPr/>
        </p:nvSpPr>
        <p:spPr>
          <a:xfrm>
            <a:off x="548640" y="1508760"/>
            <a:ext cx="11062440" cy="168984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5200" strike="noStrike" u="none">
                <a:solidFill>
                  <a:srgbClr val="e8eef6"/>
                </a:solidFill>
                <a:effectLst/>
                <a:uFillTx/>
                <a:latin typeface="Arial"/>
                <a:ea typeface="Arial"/>
              </a:rPr>
              <a:t>YOUR CREDENTIALS</a:t>
            </a:r>
            <a:endParaRPr b="0" lang="en-US" sz="5200" strike="noStrike" u="none">
              <a:solidFill>
                <a:srgbClr val="ffffff"/>
              </a:solidFill>
              <a:effectLst/>
              <a:uFillTx/>
              <a:latin typeface="Arial"/>
            </a:endParaRPr>
          </a:p>
          <a:p>
            <a:pPr defTabSz="914400">
              <a:lnSpc>
                <a:spcPct val="95000"/>
              </a:lnSpc>
              <a:tabLst>
                <a:tab algn="l" pos="0"/>
              </a:tabLst>
            </a:pPr>
            <a:r>
              <a:rPr b="1" lang="en-US" sz="5200" strike="noStrike" u="none">
                <a:solidFill>
                  <a:srgbClr val="e8eef6"/>
                </a:solidFill>
                <a:effectLst/>
                <a:uFillTx/>
                <a:latin typeface="Arial"/>
                <a:ea typeface="Arial"/>
              </a:rPr>
              <a:t>WERE LEAKED.</a:t>
            </a:r>
            <a:endParaRPr b="0" lang="en-US" sz="5200" strike="noStrike" u="none">
              <a:solidFill>
                <a:srgbClr val="ffffff"/>
              </a:solidFill>
              <a:effectLst/>
              <a:uFillTx/>
              <a:latin typeface="Arial"/>
            </a:endParaRPr>
          </a:p>
        </p:txBody>
      </p:sp>
      <p:sp>
        <p:nvSpPr>
          <p:cNvPr id="10" name="b1.dissolve"/>
          <p:cNvSpPr/>
          <p:nvPr/>
        </p:nvSpPr>
        <p:spPr>
          <a:xfrm>
            <a:off x="502920" y="3200400"/>
            <a:ext cx="10056600" cy="21927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600" strike="noStrike" u="none">
                <a:solidFill>
                  <a:srgbClr val="2ee6a6"/>
                </a:solidFill>
                <a:effectLst/>
                <a:uFillTx/>
                <a:latin typeface="Arial"/>
                <a:ea typeface="Arial"/>
              </a:rPr>
              <a:t>So what?</a:t>
            </a:r>
            <a:endParaRPr b="0" lang="en-US" sz="8600" strike="noStrike" u="none">
              <a:solidFill>
                <a:srgbClr val="ffffff"/>
              </a:solidFill>
              <a:effectLst/>
              <a:uFillTx/>
              <a:latin typeface="Arial"/>
            </a:endParaRPr>
          </a:p>
        </p:txBody>
      </p:sp>
      <p:sp>
        <p:nvSpPr>
          <p:cNvPr id="11" name="Shape 3"/>
          <p:cNvSpPr/>
          <p:nvPr/>
        </p:nvSpPr>
        <p:spPr>
          <a:xfrm>
            <a:off x="10972800" y="548640"/>
            <a:ext cx="711360" cy="711360"/>
          </a:xfrm>
          <a:prstGeom prst="roundRect">
            <a:avLst>
              <a:gd name="adj" fmla="val 15385"/>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2" name="Image 0" descr="preencoded.png"/>
          <p:cNvPicPr/>
          <p:nvPr/>
        </p:nvPicPr>
        <p:blipFill>
          <a:blip r:embed="rId1"/>
          <a:stretch/>
        </p:blipFill>
        <p:spPr>
          <a:xfrm>
            <a:off x="11115360" y="691200"/>
            <a:ext cx="426240" cy="426240"/>
          </a:xfrm>
          <a:prstGeom prst="rect">
            <a:avLst/>
          </a:prstGeom>
          <a:noFill/>
          <a:ln w="0">
            <a:noFill/>
          </a:ln>
        </p:spPr>
      </p:pic>
      <p:sp>
        <p:nvSpPr>
          <p:cNvPr id="13" name="b2"/>
          <p:cNvSpPr/>
          <p:nvPr/>
        </p:nvSpPr>
        <p:spPr>
          <a:xfrm>
            <a:off x="548640" y="5349240"/>
            <a:ext cx="546840" cy="546840"/>
          </a:xfrm>
          <a:prstGeom prst="roundRect">
            <a:avLst>
              <a:gd name="adj" fmla="val 20000"/>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4" name="b2" descr="preencoded.png"/>
          <p:cNvPicPr/>
          <p:nvPr/>
        </p:nvPicPr>
        <p:blipFill>
          <a:blip r:embed="rId2"/>
          <a:stretch/>
        </p:blipFill>
        <p:spPr>
          <a:xfrm>
            <a:off x="658440" y="5459040"/>
            <a:ext cx="327240" cy="327240"/>
          </a:xfrm>
          <a:prstGeom prst="rect">
            <a:avLst/>
          </a:prstGeom>
          <a:noFill/>
          <a:ln w="0">
            <a:noFill/>
          </a:ln>
        </p:spPr>
      </p:pic>
      <p:sp>
        <p:nvSpPr>
          <p:cNvPr id="15" name="b2"/>
          <p:cNvSpPr/>
          <p:nvPr/>
        </p:nvSpPr>
        <p:spPr>
          <a:xfrm>
            <a:off x="1207080" y="5349240"/>
            <a:ext cx="109548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300" strike="noStrike" u="none">
                <a:solidFill>
                  <a:srgbClr val="ffb454"/>
                </a:solidFill>
                <a:effectLst/>
                <a:uFillTx/>
                <a:latin typeface="Courier New"/>
                <a:ea typeface="Courier New"/>
              </a:rPr>
              <a:t>lure</a:t>
            </a:r>
            <a:endParaRPr b="0" lang="en-US" sz="1300" strike="noStrike" u="none">
              <a:solidFill>
                <a:srgbClr val="ffffff"/>
              </a:solidFill>
              <a:effectLst/>
              <a:uFillTx/>
              <a:latin typeface="Arial"/>
            </a:endParaRPr>
          </a:p>
        </p:txBody>
      </p:sp>
      <p:sp>
        <p:nvSpPr>
          <p:cNvPr id="16" name="b2"/>
          <p:cNvSpPr/>
          <p:nvPr/>
        </p:nvSpPr>
        <p:spPr>
          <a:xfrm>
            <a:off x="1901880" y="5349240"/>
            <a:ext cx="638280" cy="54684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2200" strike="noStrike" u="none">
                <a:solidFill>
                  <a:srgbClr val="5e6b7e"/>
                </a:solidFill>
                <a:effectLst/>
                <a:uFillTx/>
                <a:latin typeface="Arial"/>
                <a:ea typeface="Arial"/>
              </a:rPr>
              <a:t>→</a:t>
            </a:r>
            <a:endParaRPr b="0" lang="en-US" sz="2200" strike="noStrike" u="none">
              <a:solidFill>
                <a:srgbClr val="ffffff"/>
              </a:solidFill>
              <a:effectLst/>
              <a:uFillTx/>
              <a:latin typeface="Arial"/>
            </a:endParaRPr>
          </a:p>
        </p:txBody>
      </p:sp>
      <p:sp>
        <p:nvSpPr>
          <p:cNvPr id="17" name="b2"/>
          <p:cNvSpPr/>
          <p:nvPr/>
        </p:nvSpPr>
        <p:spPr>
          <a:xfrm>
            <a:off x="2560320" y="5349240"/>
            <a:ext cx="546840" cy="546840"/>
          </a:xfrm>
          <a:prstGeom prst="roundRect">
            <a:avLst>
              <a:gd name="adj" fmla="val 20000"/>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8" name="b2" descr="preencoded.png"/>
          <p:cNvPicPr/>
          <p:nvPr/>
        </p:nvPicPr>
        <p:blipFill>
          <a:blip r:embed="rId3"/>
          <a:stretch/>
        </p:blipFill>
        <p:spPr>
          <a:xfrm>
            <a:off x="2670120" y="5459040"/>
            <a:ext cx="327240" cy="327240"/>
          </a:xfrm>
          <a:prstGeom prst="rect">
            <a:avLst/>
          </a:prstGeom>
          <a:noFill/>
          <a:ln w="0">
            <a:noFill/>
          </a:ln>
        </p:spPr>
      </p:pic>
      <p:sp>
        <p:nvSpPr>
          <p:cNvPr id="19" name="b2"/>
          <p:cNvSpPr/>
          <p:nvPr/>
        </p:nvSpPr>
        <p:spPr>
          <a:xfrm>
            <a:off x="3218760" y="5349240"/>
            <a:ext cx="109548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300" strike="noStrike" u="none">
                <a:solidFill>
                  <a:srgbClr val="44c8f5"/>
                </a:solidFill>
                <a:effectLst/>
                <a:uFillTx/>
                <a:latin typeface="Courier New"/>
                <a:ea typeface="Courier New"/>
              </a:rPr>
              <a:t>steal</a:t>
            </a:r>
            <a:endParaRPr b="0" lang="en-US" sz="1300" strike="noStrike" u="none">
              <a:solidFill>
                <a:srgbClr val="ffffff"/>
              </a:solidFill>
              <a:effectLst/>
              <a:uFillTx/>
              <a:latin typeface="Arial"/>
            </a:endParaRPr>
          </a:p>
        </p:txBody>
      </p:sp>
      <p:sp>
        <p:nvSpPr>
          <p:cNvPr id="20" name="b2"/>
          <p:cNvSpPr/>
          <p:nvPr/>
        </p:nvSpPr>
        <p:spPr>
          <a:xfrm>
            <a:off x="3913560" y="5349240"/>
            <a:ext cx="638280" cy="54684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2200" strike="noStrike" u="none">
                <a:solidFill>
                  <a:srgbClr val="5e6b7e"/>
                </a:solidFill>
                <a:effectLst/>
                <a:uFillTx/>
                <a:latin typeface="Arial"/>
                <a:ea typeface="Arial"/>
              </a:rPr>
              <a:t>→</a:t>
            </a:r>
            <a:endParaRPr b="0" lang="en-US" sz="2200" strike="noStrike" u="none">
              <a:solidFill>
                <a:srgbClr val="ffffff"/>
              </a:solidFill>
              <a:effectLst/>
              <a:uFillTx/>
              <a:latin typeface="Arial"/>
            </a:endParaRPr>
          </a:p>
        </p:txBody>
      </p:sp>
      <p:sp>
        <p:nvSpPr>
          <p:cNvPr id="21" name="b2"/>
          <p:cNvSpPr/>
          <p:nvPr/>
        </p:nvSpPr>
        <p:spPr>
          <a:xfrm>
            <a:off x="4572000" y="5349240"/>
            <a:ext cx="546840" cy="546840"/>
          </a:xfrm>
          <a:prstGeom prst="roundRect">
            <a:avLst>
              <a:gd name="adj" fmla="val 20000"/>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22" name="b2" descr="preencoded.png"/>
          <p:cNvPicPr/>
          <p:nvPr/>
        </p:nvPicPr>
        <p:blipFill>
          <a:blip r:embed="rId4"/>
          <a:stretch/>
        </p:blipFill>
        <p:spPr>
          <a:xfrm>
            <a:off x="4681800" y="5459040"/>
            <a:ext cx="327240" cy="327240"/>
          </a:xfrm>
          <a:prstGeom prst="rect">
            <a:avLst/>
          </a:prstGeom>
          <a:noFill/>
          <a:ln w="0">
            <a:noFill/>
          </a:ln>
        </p:spPr>
      </p:pic>
      <p:sp>
        <p:nvSpPr>
          <p:cNvPr id="23" name="b2"/>
          <p:cNvSpPr/>
          <p:nvPr/>
        </p:nvSpPr>
        <p:spPr>
          <a:xfrm>
            <a:off x="5230440" y="5349240"/>
            <a:ext cx="109548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300" strike="noStrike" u="none">
                <a:solidFill>
                  <a:srgbClr val="ff4d5e"/>
                </a:solidFill>
                <a:effectLst/>
                <a:uFillTx/>
                <a:latin typeface="Courier New"/>
                <a:ea typeface="Courier New"/>
              </a:rPr>
              <a:t>abuse</a:t>
            </a:r>
            <a:endParaRPr b="0" lang="en-US" sz="1300" strike="noStrike" u="none">
              <a:solidFill>
                <a:srgbClr val="ffffff"/>
              </a:solidFill>
              <a:effectLst/>
              <a:uFillTx/>
              <a:latin typeface="Arial"/>
            </a:endParaRPr>
          </a:p>
        </p:txBody>
      </p:sp>
      <p:sp>
        <p:nvSpPr>
          <p:cNvPr id="24" name="Shape 12"/>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5" name="Text 13"/>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26" name="Text 14"/>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Xavier Mertens (@xme) · Pascal Kahn</a:t>
            </a:r>
            <a:endParaRPr b="0" lang="en-US" sz="850" strike="noStrike" u="none">
              <a:solidFill>
                <a:srgbClr val="ffffff"/>
              </a:solidFill>
              <a:effectLst/>
              <a:uFillTx/>
              <a:latin typeface="Arial"/>
            </a:endParaRPr>
          </a:p>
        </p:txBody>
      </p:sp>
      <p:sp>
        <p:nvSpPr>
          <p:cNvPr id="27" name="Text 15"/>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01</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197"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b084ff"/>
                </a:solidFill>
                <a:effectLst/>
                <a:uFillTx/>
                <a:latin typeface="Courier New"/>
                <a:ea typeface="Courier New"/>
              </a:rPr>
              <a:t>ensemble.predict(url, dom)  →  calibrated_score</a:t>
            </a:r>
            <a:endParaRPr b="0" lang="en-US" sz="1300" strike="noStrike" u="none">
              <a:solidFill>
                <a:srgbClr val="ffffff"/>
              </a:solidFill>
              <a:effectLst/>
              <a:uFillTx/>
              <a:latin typeface="Arial"/>
            </a:endParaRPr>
          </a:p>
        </p:txBody>
      </p:sp>
      <p:sp>
        <p:nvSpPr>
          <p:cNvPr id="198" name="Text 1"/>
          <p:cNvSpPr/>
          <p:nvPr/>
        </p:nvSpPr>
        <p:spPr>
          <a:xfrm>
            <a:off x="548640" y="868680"/>
            <a:ext cx="11062440" cy="72972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2700" strike="noStrike" u="none">
                <a:solidFill>
                  <a:srgbClr val="e8eef6"/>
                </a:solidFill>
                <a:effectLst/>
                <a:uFillTx/>
                <a:latin typeface="Arial"/>
                <a:ea typeface="Arial"/>
              </a:rPr>
              <a:t>Detection engine: a committee with a calibrated referee</a:t>
            </a:r>
            <a:endParaRPr b="0" lang="en-US" sz="2700" strike="noStrike" u="none">
              <a:solidFill>
                <a:srgbClr val="ffffff"/>
              </a:solidFill>
              <a:effectLst/>
              <a:uFillTx/>
              <a:latin typeface="Arial"/>
            </a:endParaRPr>
          </a:p>
        </p:txBody>
      </p:sp>
      <p:sp>
        <p:nvSpPr>
          <p:cNvPr id="199" name="b1"/>
          <p:cNvSpPr/>
          <p:nvPr/>
        </p:nvSpPr>
        <p:spPr>
          <a:xfrm>
            <a:off x="548640" y="2103120"/>
            <a:ext cx="1918440" cy="912600"/>
          </a:xfrm>
          <a:prstGeom prst="roundRect">
            <a:avLst>
              <a:gd name="adj" fmla="val 8000"/>
            </a:avLst>
          </a:prstGeom>
          <a:solidFill>
            <a:srgbClr val="182233"/>
          </a:solidFill>
          <a:ln w="12700">
            <a:solidFill>
              <a:srgbClr val="44c8f5"/>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00" name="b1"/>
          <p:cNvSpPr/>
          <p:nvPr/>
        </p:nvSpPr>
        <p:spPr>
          <a:xfrm>
            <a:off x="658440" y="2176200"/>
            <a:ext cx="169884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44c8f5"/>
                </a:solidFill>
                <a:effectLst/>
                <a:uFillTx/>
                <a:latin typeface="Arial"/>
                <a:ea typeface="Arial"/>
              </a:rPr>
              <a:t>URL string</a:t>
            </a:r>
            <a:endParaRPr b="0" lang="en-US" sz="1300" strike="noStrike" u="none">
              <a:solidFill>
                <a:srgbClr val="ffffff"/>
              </a:solidFill>
              <a:effectLst/>
              <a:uFillTx/>
              <a:latin typeface="Arial"/>
            </a:endParaRPr>
          </a:p>
        </p:txBody>
      </p:sp>
      <p:sp>
        <p:nvSpPr>
          <p:cNvPr id="201" name="b1"/>
          <p:cNvSpPr/>
          <p:nvPr/>
        </p:nvSpPr>
        <p:spPr>
          <a:xfrm>
            <a:off x="658440" y="2560320"/>
            <a:ext cx="169884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lexical / structural</a:t>
            </a:r>
            <a:endParaRPr b="0" lang="en-US" sz="850" strike="noStrike" u="none">
              <a:solidFill>
                <a:srgbClr val="ffffff"/>
              </a:solidFill>
              <a:effectLst/>
              <a:uFillTx/>
              <a:latin typeface="Arial"/>
            </a:endParaRPr>
          </a:p>
        </p:txBody>
      </p:sp>
      <p:sp>
        <p:nvSpPr>
          <p:cNvPr id="202" name="b1"/>
          <p:cNvSpPr/>
          <p:nvPr/>
        </p:nvSpPr>
        <p:spPr>
          <a:xfrm>
            <a:off x="548640" y="3291840"/>
            <a:ext cx="1918440" cy="912600"/>
          </a:xfrm>
          <a:prstGeom prst="roundRect">
            <a:avLst>
              <a:gd name="adj" fmla="val 8000"/>
            </a:avLst>
          </a:prstGeom>
          <a:solidFill>
            <a:srgbClr val="182233"/>
          </a:solidFill>
          <a:ln w="12700">
            <a:solidFill>
              <a:srgbClr val="44c8f5"/>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03" name="b1"/>
          <p:cNvSpPr/>
          <p:nvPr/>
        </p:nvSpPr>
        <p:spPr>
          <a:xfrm>
            <a:off x="658440" y="3364920"/>
            <a:ext cx="169884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44c8f5"/>
                </a:solidFill>
                <a:effectLst/>
                <a:uFillTx/>
                <a:latin typeface="Arial"/>
                <a:ea typeface="Arial"/>
              </a:rPr>
              <a:t>rendered DOM</a:t>
            </a:r>
            <a:endParaRPr b="0" lang="en-US" sz="1300" strike="noStrike" u="none">
              <a:solidFill>
                <a:srgbClr val="ffffff"/>
              </a:solidFill>
              <a:effectLst/>
              <a:uFillTx/>
              <a:latin typeface="Arial"/>
            </a:endParaRPr>
          </a:p>
        </p:txBody>
      </p:sp>
      <p:sp>
        <p:nvSpPr>
          <p:cNvPr id="204" name="b1"/>
          <p:cNvSpPr/>
          <p:nvPr/>
        </p:nvSpPr>
        <p:spPr>
          <a:xfrm>
            <a:off x="658440" y="3749040"/>
            <a:ext cx="169884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forms · brand · text</a:t>
            </a:r>
            <a:endParaRPr b="0" lang="en-US" sz="850" strike="noStrike" u="none">
              <a:solidFill>
                <a:srgbClr val="ffffff"/>
              </a:solidFill>
              <a:effectLst/>
              <a:uFillTx/>
              <a:latin typeface="Arial"/>
            </a:endParaRPr>
          </a:p>
        </p:txBody>
      </p:sp>
      <p:sp>
        <p:nvSpPr>
          <p:cNvPr id="205" name="b2"/>
          <p:cNvSpPr/>
          <p:nvPr/>
        </p:nvSpPr>
        <p:spPr>
          <a:xfrm>
            <a:off x="3108960" y="1783080"/>
            <a:ext cx="2649960" cy="711360"/>
          </a:xfrm>
          <a:prstGeom prst="roundRect">
            <a:avLst>
              <a:gd name="adj" fmla="val 10256"/>
            </a:avLst>
          </a:prstGeom>
          <a:solidFill>
            <a:srgbClr val="182233"/>
          </a:solidFill>
          <a:ln w="12700">
            <a:solidFill>
              <a:srgbClr val="44c8f5"/>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06" name="b2"/>
          <p:cNvSpPr/>
          <p:nvPr/>
        </p:nvSpPr>
        <p:spPr>
          <a:xfrm>
            <a:off x="3218760" y="1856160"/>
            <a:ext cx="24303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44c8f5"/>
                </a:solidFill>
                <a:effectLst/>
                <a:uFillTx/>
                <a:latin typeface="Arial"/>
                <a:ea typeface="Arial"/>
              </a:rPr>
              <a:t>LightGBM</a:t>
            </a:r>
            <a:endParaRPr b="0" lang="en-US" sz="1300" strike="noStrike" u="none">
              <a:solidFill>
                <a:srgbClr val="ffffff"/>
              </a:solidFill>
              <a:effectLst/>
              <a:uFillTx/>
              <a:latin typeface="Arial"/>
            </a:endParaRPr>
          </a:p>
        </p:txBody>
      </p:sp>
      <p:sp>
        <p:nvSpPr>
          <p:cNvPr id="207" name="b2"/>
          <p:cNvSpPr/>
          <p:nvPr/>
        </p:nvSpPr>
        <p:spPr>
          <a:xfrm>
            <a:off x="3218760" y="2039040"/>
            <a:ext cx="24303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URL lexical GBDT</a:t>
            </a:r>
            <a:endParaRPr b="0" lang="en-US" sz="850" strike="noStrike" u="none">
              <a:solidFill>
                <a:srgbClr val="ffffff"/>
              </a:solidFill>
              <a:effectLst/>
              <a:uFillTx/>
              <a:latin typeface="Arial"/>
            </a:endParaRPr>
          </a:p>
        </p:txBody>
      </p:sp>
      <p:sp>
        <p:nvSpPr>
          <p:cNvPr id="208" name="Shape 11"/>
          <p:cNvSpPr/>
          <p:nvPr/>
        </p:nvSpPr>
        <p:spPr>
          <a:xfrm>
            <a:off x="2486880" y="2560320"/>
            <a:ext cx="36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09" name="b2"/>
          <p:cNvSpPr/>
          <p:nvPr/>
        </p:nvSpPr>
        <p:spPr>
          <a:xfrm>
            <a:off x="3108960" y="2624400"/>
            <a:ext cx="2649960" cy="711360"/>
          </a:xfrm>
          <a:prstGeom prst="roundRect">
            <a:avLst>
              <a:gd name="adj" fmla="val 10256"/>
            </a:avLst>
          </a:prstGeom>
          <a:solidFill>
            <a:srgbClr val="182233"/>
          </a:solidFill>
          <a:ln w="12700">
            <a:solidFill>
              <a:srgbClr val="ffb454"/>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10" name="b2"/>
          <p:cNvSpPr/>
          <p:nvPr/>
        </p:nvSpPr>
        <p:spPr>
          <a:xfrm>
            <a:off x="3218760" y="2697480"/>
            <a:ext cx="24303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b454"/>
                </a:solidFill>
                <a:effectLst/>
                <a:uFillTx/>
                <a:latin typeface="Arial"/>
                <a:ea typeface="Arial"/>
              </a:rPr>
              <a:t>char-TCN</a:t>
            </a:r>
            <a:endParaRPr b="0" lang="en-US" sz="1300" strike="noStrike" u="none">
              <a:solidFill>
                <a:srgbClr val="ffffff"/>
              </a:solidFill>
              <a:effectLst/>
              <a:uFillTx/>
              <a:latin typeface="Arial"/>
            </a:endParaRPr>
          </a:p>
        </p:txBody>
      </p:sp>
      <p:sp>
        <p:nvSpPr>
          <p:cNvPr id="211" name="b2"/>
          <p:cNvSpPr/>
          <p:nvPr/>
        </p:nvSpPr>
        <p:spPr>
          <a:xfrm>
            <a:off x="3218760" y="2880360"/>
            <a:ext cx="24303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char-seq conv net</a:t>
            </a:r>
            <a:endParaRPr b="0" lang="en-US" sz="850" strike="noStrike" u="none">
              <a:solidFill>
                <a:srgbClr val="ffffff"/>
              </a:solidFill>
              <a:effectLst/>
              <a:uFillTx/>
              <a:latin typeface="Arial"/>
            </a:endParaRPr>
          </a:p>
        </p:txBody>
      </p:sp>
      <p:sp>
        <p:nvSpPr>
          <p:cNvPr id="212" name="Shape 15"/>
          <p:cNvSpPr/>
          <p:nvPr/>
        </p:nvSpPr>
        <p:spPr>
          <a:xfrm>
            <a:off x="2486880" y="2560320"/>
            <a:ext cx="36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13" name="b2"/>
          <p:cNvSpPr/>
          <p:nvPr/>
        </p:nvSpPr>
        <p:spPr>
          <a:xfrm>
            <a:off x="3108960" y="3465720"/>
            <a:ext cx="2649960" cy="711360"/>
          </a:xfrm>
          <a:prstGeom prst="roundRect">
            <a:avLst>
              <a:gd name="adj" fmla="val 10256"/>
            </a:avLst>
          </a:prstGeom>
          <a:solidFill>
            <a:srgbClr val="182233"/>
          </a:solidFill>
          <a:ln w="12700">
            <a:solidFill>
              <a:srgbClr val="b084ff"/>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14" name="b2"/>
          <p:cNvSpPr/>
          <p:nvPr/>
        </p:nvSpPr>
        <p:spPr>
          <a:xfrm>
            <a:off x="3218760" y="3538800"/>
            <a:ext cx="24303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b084ff"/>
                </a:solidFill>
                <a:effectLst/>
                <a:uFillTx/>
                <a:latin typeface="Arial"/>
                <a:ea typeface="Arial"/>
              </a:rPr>
              <a:t>distilled TFM</a:t>
            </a:r>
            <a:endParaRPr b="0" lang="en-US" sz="1300" strike="noStrike" u="none">
              <a:solidFill>
                <a:srgbClr val="ffffff"/>
              </a:solidFill>
              <a:effectLst/>
              <a:uFillTx/>
              <a:latin typeface="Arial"/>
            </a:endParaRPr>
          </a:p>
        </p:txBody>
      </p:sp>
      <p:sp>
        <p:nvSpPr>
          <p:cNvPr id="215" name="b2"/>
          <p:cNvSpPr/>
          <p:nvPr/>
        </p:nvSpPr>
        <p:spPr>
          <a:xfrm>
            <a:off x="3218760" y="3721680"/>
            <a:ext cx="24303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token context (ONNX)</a:t>
            </a:r>
            <a:endParaRPr b="0" lang="en-US" sz="850" strike="noStrike" u="none">
              <a:solidFill>
                <a:srgbClr val="ffffff"/>
              </a:solidFill>
              <a:effectLst/>
              <a:uFillTx/>
              <a:latin typeface="Arial"/>
            </a:endParaRPr>
          </a:p>
        </p:txBody>
      </p:sp>
      <p:sp>
        <p:nvSpPr>
          <p:cNvPr id="216" name="Shape 19"/>
          <p:cNvSpPr/>
          <p:nvPr/>
        </p:nvSpPr>
        <p:spPr>
          <a:xfrm>
            <a:off x="2486880" y="2560320"/>
            <a:ext cx="36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17" name="b2"/>
          <p:cNvSpPr/>
          <p:nvPr/>
        </p:nvSpPr>
        <p:spPr>
          <a:xfrm>
            <a:off x="3108960" y="4306680"/>
            <a:ext cx="2649960" cy="711360"/>
          </a:xfrm>
          <a:prstGeom prst="roundRect">
            <a:avLst>
              <a:gd name="adj" fmla="val 10256"/>
            </a:avLst>
          </a:prstGeom>
          <a:solidFill>
            <a:srgbClr val="182233"/>
          </a:solidFill>
          <a:ln w="12700">
            <a:solidFill>
              <a:srgbClr val="2ee6a6"/>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18" name="b2"/>
          <p:cNvSpPr/>
          <p:nvPr/>
        </p:nvSpPr>
        <p:spPr>
          <a:xfrm>
            <a:off x="3218760" y="4380120"/>
            <a:ext cx="24303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2ee6a6"/>
                </a:solidFill>
                <a:effectLst/>
                <a:uFillTx/>
                <a:latin typeface="Arial"/>
                <a:ea typeface="Arial"/>
              </a:rPr>
              <a:t>HTML model</a:t>
            </a:r>
            <a:endParaRPr b="0" lang="en-US" sz="1300" strike="noStrike" u="none">
              <a:solidFill>
                <a:srgbClr val="ffffff"/>
              </a:solidFill>
              <a:effectLst/>
              <a:uFillTx/>
              <a:latin typeface="Arial"/>
            </a:endParaRPr>
          </a:p>
        </p:txBody>
      </p:sp>
      <p:sp>
        <p:nvSpPr>
          <p:cNvPr id="219" name="b2"/>
          <p:cNvSpPr/>
          <p:nvPr/>
        </p:nvSpPr>
        <p:spPr>
          <a:xfrm>
            <a:off x="3218760" y="4563000"/>
            <a:ext cx="24303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DOM / form signals</a:t>
            </a:r>
            <a:endParaRPr b="0" lang="en-US" sz="850" strike="noStrike" u="none">
              <a:solidFill>
                <a:srgbClr val="ffffff"/>
              </a:solidFill>
              <a:effectLst/>
              <a:uFillTx/>
              <a:latin typeface="Arial"/>
            </a:endParaRPr>
          </a:p>
        </p:txBody>
      </p:sp>
      <p:sp>
        <p:nvSpPr>
          <p:cNvPr id="220" name="Shape 23"/>
          <p:cNvSpPr/>
          <p:nvPr/>
        </p:nvSpPr>
        <p:spPr>
          <a:xfrm>
            <a:off x="2486880" y="2560320"/>
            <a:ext cx="36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21" name="b2"/>
          <p:cNvSpPr/>
          <p:nvPr/>
        </p:nvSpPr>
        <p:spPr>
          <a:xfrm>
            <a:off x="2486880" y="2560320"/>
            <a:ext cx="567000" cy="360"/>
          </a:xfrm>
          <a:prstGeom prst="line">
            <a:avLst/>
          </a:prstGeom>
          <a:ln w="19050">
            <a:solidFill>
              <a:srgbClr val="44c8f5"/>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22" name="b2"/>
          <p:cNvSpPr/>
          <p:nvPr/>
        </p:nvSpPr>
        <p:spPr>
          <a:xfrm>
            <a:off x="2486880" y="3749040"/>
            <a:ext cx="567000" cy="360"/>
          </a:xfrm>
          <a:prstGeom prst="line">
            <a:avLst/>
          </a:prstGeom>
          <a:ln w="19050">
            <a:solidFill>
              <a:srgbClr val="44c8f5"/>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23" name="b3"/>
          <p:cNvSpPr/>
          <p:nvPr/>
        </p:nvSpPr>
        <p:spPr>
          <a:xfrm>
            <a:off x="6263640" y="1856160"/>
            <a:ext cx="2284200" cy="3161880"/>
          </a:xfrm>
          <a:prstGeom prst="roundRect">
            <a:avLst>
              <a:gd name="adj" fmla="val 5714"/>
            </a:avLst>
          </a:prstGeom>
          <a:solidFill>
            <a:srgbClr val="182233"/>
          </a:solidFill>
          <a:ln w="12700">
            <a:solidFill>
              <a:srgbClr val="5bffc4"/>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24" name="b3"/>
          <p:cNvSpPr/>
          <p:nvPr/>
        </p:nvSpPr>
        <p:spPr>
          <a:xfrm>
            <a:off x="6373440" y="2541960"/>
            <a:ext cx="20646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5bffc4"/>
                </a:solidFill>
                <a:effectLst/>
                <a:uFillTx/>
                <a:latin typeface="Arial"/>
                <a:ea typeface="Arial"/>
              </a:rPr>
              <a:t>META-COMBINER</a:t>
            </a:r>
            <a:endParaRPr b="0" lang="en-US" sz="1300" strike="noStrike" u="none">
              <a:solidFill>
                <a:srgbClr val="ffffff"/>
              </a:solidFill>
              <a:effectLst/>
              <a:uFillTx/>
              <a:latin typeface="Arial"/>
            </a:endParaRPr>
          </a:p>
        </p:txBody>
      </p:sp>
      <p:sp>
        <p:nvSpPr>
          <p:cNvPr id="225" name="b3"/>
          <p:cNvSpPr/>
          <p:nvPr/>
        </p:nvSpPr>
        <p:spPr>
          <a:xfrm>
            <a:off x="6373440" y="3291840"/>
            <a:ext cx="20646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calibrated · LGB-dominant</a:t>
            </a:r>
            <a:endParaRPr b="0" lang="en-US" sz="850" strike="noStrike" u="none">
              <a:solidFill>
                <a:srgbClr val="ffffff"/>
              </a:solidFill>
              <a:effectLst/>
              <a:uFillTx/>
              <a:latin typeface="Arial"/>
            </a:endParaRPr>
          </a:p>
        </p:txBody>
      </p:sp>
      <p:sp>
        <p:nvSpPr>
          <p:cNvPr id="226" name="b3"/>
          <p:cNvSpPr/>
          <p:nvPr/>
        </p:nvSpPr>
        <p:spPr>
          <a:xfrm>
            <a:off x="5778720" y="2139480"/>
            <a:ext cx="45720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27" name="b3"/>
          <p:cNvSpPr/>
          <p:nvPr/>
        </p:nvSpPr>
        <p:spPr>
          <a:xfrm>
            <a:off x="5778720" y="2980800"/>
            <a:ext cx="45720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28" name="b3"/>
          <p:cNvSpPr/>
          <p:nvPr/>
        </p:nvSpPr>
        <p:spPr>
          <a:xfrm>
            <a:off x="5778720" y="3822120"/>
            <a:ext cx="45720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29" name="b3"/>
          <p:cNvSpPr/>
          <p:nvPr/>
        </p:nvSpPr>
        <p:spPr>
          <a:xfrm>
            <a:off x="5778720" y="4663440"/>
            <a:ext cx="45720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30" name="b4"/>
          <p:cNvSpPr/>
          <p:nvPr/>
        </p:nvSpPr>
        <p:spPr>
          <a:xfrm>
            <a:off x="8595360" y="3108960"/>
            <a:ext cx="457200" cy="360"/>
          </a:xfrm>
          <a:prstGeom prst="line">
            <a:avLst/>
          </a:prstGeom>
          <a:ln w="19050">
            <a:solidFill>
              <a:srgbClr val="5bffc4"/>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31" name="b4"/>
          <p:cNvSpPr/>
          <p:nvPr/>
        </p:nvSpPr>
        <p:spPr>
          <a:xfrm>
            <a:off x="9098280" y="1783080"/>
            <a:ext cx="2512800" cy="638280"/>
          </a:xfrm>
          <a:prstGeom prst="roundRect">
            <a:avLst>
              <a:gd name="adj" fmla="val 11429"/>
            </a:avLst>
          </a:prstGeom>
          <a:solidFill>
            <a:srgbClr val="182233"/>
          </a:solidFill>
          <a:ln w="12700">
            <a:solidFill>
              <a:srgbClr val="2ee6a6"/>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32" name="b4"/>
          <p:cNvSpPr/>
          <p:nvPr/>
        </p:nvSpPr>
        <p:spPr>
          <a:xfrm>
            <a:off x="9208080" y="1856160"/>
            <a:ext cx="22932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2ee6a6"/>
                </a:solidFill>
                <a:effectLst/>
                <a:uFillTx/>
                <a:latin typeface="Arial"/>
                <a:ea typeface="Arial"/>
              </a:rPr>
              <a:t>clean   &lt; 0.15</a:t>
            </a:r>
            <a:endParaRPr b="0" lang="en-US" sz="1300" strike="noStrike" u="none">
              <a:solidFill>
                <a:srgbClr val="ffffff"/>
              </a:solidFill>
              <a:effectLst/>
              <a:uFillTx/>
              <a:latin typeface="Arial"/>
            </a:endParaRPr>
          </a:p>
        </p:txBody>
      </p:sp>
      <p:sp>
        <p:nvSpPr>
          <p:cNvPr id="233" name="b4"/>
          <p:cNvSpPr/>
          <p:nvPr/>
        </p:nvSpPr>
        <p:spPr>
          <a:xfrm>
            <a:off x="9098280" y="2541960"/>
            <a:ext cx="2512800" cy="638280"/>
          </a:xfrm>
          <a:prstGeom prst="roundRect">
            <a:avLst>
              <a:gd name="adj" fmla="val 11429"/>
            </a:avLst>
          </a:prstGeom>
          <a:solidFill>
            <a:srgbClr val="182233"/>
          </a:solidFill>
          <a:ln w="12700">
            <a:solidFill>
              <a:srgbClr val="ffb454"/>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34" name="b4"/>
          <p:cNvSpPr/>
          <p:nvPr/>
        </p:nvSpPr>
        <p:spPr>
          <a:xfrm>
            <a:off x="9208080" y="2615040"/>
            <a:ext cx="22932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b454"/>
                </a:solidFill>
                <a:effectLst/>
                <a:uFillTx/>
                <a:latin typeface="Arial"/>
                <a:ea typeface="Arial"/>
              </a:rPr>
              <a:t>suspect 0.4–0.7</a:t>
            </a:r>
            <a:endParaRPr b="0" lang="en-US" sz="1300" strike="noStrike" u="none">
              <a:solidFill>
                <a:srgbClr val="ffffff"/>
              </a:solidFill>
              <a:effectLst/>
              <a:uFillTx/>
              <a:latin typeface="Arial"/>
            </a:endParaRPr>
          </a:p>
        </p:txBody>
      </p:sp>
      <p:sp>
        <p:nvSpPr>
          <p:cNvPr id="235" name="b4"/>
          <p:cNvSpPr/>
          <p:nvPr/>
        </p:nvSpPr>
        <p:spPr>
          <a:xfrm>
            <a:off x="9098280" y="3300840"/>
            <a:ext cx="2512800" cy="638280"/>
          </a:xfrm>
          <a:prstGeom prst="roundRect">
            <a:avLst>
              <a:gd name="adj" fmla="val 11429"/>
            </a:avLst>
          </a:prstGeom>
          <a:solidFill>
            <a:srgbClr val="182233"/>
          </a:solidFill>
          <a:ln w="12700">
            <a:solidFill>
              <a:srgbClr val="ff4d5e"/>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36" name="b4"/>
          <p:cNvSpPr/>
          <p:nvPr/>
        </p:nvSpPr>
        <p:spPr>
          <a:xfrm>
            <a:off x="9208080" y="3374280"/>
            <a:ext cx="22932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4d5e"/>
                </a:solidFill>
                <a:effectLst/>
                <a:uFillTx/>
                <a:latin typeface="Arial"/>
                <a:ea typeface="Arial"/>
              </a:rPr>
              <a:t>phishing &gt; 0.7</a:t>
            </a:r>
            <a:endParaRPr b="0" lang="en-US" sz="1300" strike="noStrike" u="none">
              <a:solidFill>
                <a:srgbClr val="ffffff"/>
              </a:solidFill>
              <a:effectLst/>
              <a:uFillTx/>
              <a:latin typeface="Arial"/>
            </a:endParaRPr>
          </a:p>
        </p:txBody>
      </p:sp>
      <p:sp>
        <p:nvSpPr>
          <p:cNvPr id="237" name="b4"/>
          <p:cNvSpPr/>
          <p:nvPr/>
        </p:nvSpPr>
        <p:spPr>
          <a:xfrm>
            <a:off x="9098280" y="4060080"/>
            <a:ext cx="2512800" cy="638280"/>
          </a:xfrm>
          <a:prstGeom prst="roundRect">
            <a:avLst>
              <a:gd name="adj" fmla="val 11429"/>
            </a:avLst>
          </a:prstGeom>
          <a:solidFill>
            <a:srgbClr val="182233"/>
          </a:solidFill>
          <a:ln w="12700">
            <a:solidFill>
              <a:srgbClr val="b084ff"/>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38" name="b4"/>
          <p:cNvSpPr/>
          <p:nvPr/>
        </p:nvSpPr>
        <p:spPr>
          <a:xfrm>
            <a:off x="9208080" y="4133160"/>
            <a:ext cx="22932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b084ff"/>
                </a:solidFill>
                <a:effectLst/>
                <a:uFillTx/>
                <a:latin typeface="Arial"/>
                <a:ea typeface="Arial"/>
              </a:rPr>
              <a:t>+ SHAP why</a:t>
            </a:r>
            <a:endParaRPr b="0" lang="en-US" sz="1300" strike="noStrike" u="none">
              <a:solidFill>
                <a:srgbClr val="ffffff"/>
              </a:solidFill>
              <a:effectLst/>
              <a:uFillTx/>
              <a:latin typeface="Arial"/>
            </a:endParaRPr>
          </a:p>
        </p:txBody>
      </p:sp>
      <p:sp>
        <p:nvSpPr>
          <p:cNvPr id="239" name="b4"/>
          <p:cNvSpPr/>
          <p:nvPr/>
        </p:nvSpPr>
        <p:spPr>
          <a:xfrm>
            <a:off x="548640" y="5212080"/>
            <a:ext cx="110898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050" strike="noStrike" u="none">
                <a:solidFill>
                  <a:srgbClr val="93a0b4"/>
                </a:solidFill>
                <a:effectLst/>
                <a:uFillTx/>
                <a:latin typeface="Courier New"/>
                <a:ea typeface="Courier New"/>
              </a:rPr>
              <a:t>escalate-only adjudication: the calibrated score can raise a verdict; a confidently-benign LightGBM URL score can clear noise. heuristics still run underneath.</a:t>
            </a:r>
            <a:endParaRPr b="0" lang="en-US" sz="1050" strike="noStrike" u="none">
              <a:solidFill>
                <a:srgbClr val="ffffff"/>
              </a:solidFill>
              <a:effectLst/>
              <a:uFillTx/>
              <a:latin typeface="Arial"/>
            </a:endParaRPr>
          </a:p>
        </p:txBody>
      </p:sp>
      <p:sp>
        <p:nvSpPr>
          <p:cNvPr id="240" name="Shape 43"/>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41" name="Text 44"/>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242" name="Text 45"/>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detection engine</a:t>
            </a:r>
            <a:endParaRPr b="0" lang="en-US" sz="850" strike="noStrike" u="none">
              <a:solidFill>
                <a:srgbClr val="ffffff"/>
              </a:solidFill>
              <a:effectLst/>
              <a:uFillTx/>
              <a:latin typeface="Arial"/>
            </a:endParaRPr>
          </a:p>
        </p:txBody>
      </p:sp>
      <p:sp>
        <p:nvSpPr>
          <p:cNvPr id="243" name="Text 46"/>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09</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244"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train.py  # the ML training pipeline</a:t>
            </a:r>
            <a:endParaRPr b="0" lang="en-US" sz="1300" strike="noStrike" u="none">
              <a:solidFill>
                <a:srgbClr val="ffffff"/>
              </a:solidFill>
              <a:effectLst/>
              <a:uFillTx/>
              <a:latin typeface="Arial"/>
            </a:endParaRPr>
          </a:p>
        </p:txBody>
      </p:sp>
      <p:sp>
        <p:nvSpPr>
          <p:cNvPr id="245" name="Text 1"/>
          <p:cNvSpPr/>
          <p:nvPr/>
        </p:nvSpPr>
        <p:spPr>
          <a:xfrm>
            <a:off x="548640" y="868680"/>
            <a:ext cx="11062440" cy="72972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2700" strike="noStrike" u="none">
                <a:solidFill>
                  <a:srgbClr val="e8eef6"/>
                </a:solidFill>
                <a:effectLst/>
                <a:uFillTx/>
                <a:latin typeface="Arial"/>
                <a:ea typeface="Arial"/>
              </a:rPr>
              <a:t>ML training pipeline</a:t>
            </a:r>
            <a:endParaRPr b="0" lang="en-US" sz="2700" strike="noStrike" u="none">
              <a:solidFill>
                <a:srgbClr val="ffffff"/>
              </a:solidFill>
              <a:effectLst/>
              <a:uFillTx/>
              <a:latin typeface="Arial"/>
            </a:endParaRPr>
          </a:p>
        </p:txBody>
      </p:sp>
      <p:sp>
        <p:nvSpPr>
          <p:cNvPr id="246" name="b1"/>
          <p:cNvSpPr/>
          <p:nvPr/>
        </p:nvSpPr>
        <p:spPr>
          <a:xfrm>
            <a:off x="548640" y="1828800"/>
            <a:ext cx="3107160" cy="565200"/>
          </a:xfrm>
          <a:prstGeom prst="roundRect">
            <a:avLst>
              <a:gd name="adj" fmla="val 12903"/>
            </a:avLst>
          </a:prstGeom>
          <a:solidFill>
            <a:srgbClr val="182233"/>
          </a:solidFill>
          <a:ln w="12700">
            <a:solidFill>
              <a:srgbClr val="ffb454"/>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47" name="b1"/>
          <p:cNvSpPr/>
          <p:nvPr/>
        </p:nvSpPr>
        <p:spPr>
          <a:xfrm>
            <a:off x="658440" y="1901880"/>
            <a:ext cx="28875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b454"/>
                </a:solidFill>
                <a:effectLst/>
                <a:uFillTx/>
                <a:latin typeface="Arial"/>
                <a:ea typeface="Arial"/>
              </a:rPr>
              <a:t>LABELS</a:t>
            </a:r>
            <a:endParaRPr b="0" lang="en-US" sz="1300" strike="noStrike" u="none">
              <a:solidFill>
                <a:srgbClr val="ffffff"/>
              </a:solidFill>
              <a:effectLst/>
              <a:uFillTx/>
              <a:latin typeface="Arial"/>
            </a:endParaRPr>
          </a:p>
        </p:txBody>
      </p:sp>
      <p:sp>
        <p:nvSpPr>
          <p:cNvPr id="248" name="b1"/>
          <p:cNvSpPr/>
          <p:nvPr/>
        </p:nvSpPr>
        <p:spPr>
          <a:xfrm>
            <a:off x="3840480" y="1828800"/>
            <a:ext cx="7679160" cy="5652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93a0b4"/>
                </a:solidFill>
                <a:effectLst/>
                <a:uFillTx/>
                <a:latin typeface="Courier New"/>
                <a:ea typeface="Courier New"/>
              </a:rPr>
              <a:t>heuristic-confirmed + canary ground-truth + ml_feedback</a:t>
            </a:r>
            <a:endParaRPr b="0" lang="en-US" sz="1100" strike="noStrike" u="none">
              <a:solidFill>
                <a:srgbClr val="ffffff"/>
              </a:solidFill>
              <a:effectLst/>
              <a:uFillTx/>
              <a:latin typeface="Arial"/>
            </a:endParaRPr>
          </a:p>
        </p:txBody>
      </p:sp>
      <p:sp>
        <p:nvSpPr>
          <p:cNvPr id="249" name="b2"/>
          <p:cNvSpPr/>
          <p:nvPr/>
        </p:nvSpPr>
        <p:spPr>
          <a:xfrm>
            <a:off x="2103120" y="2395440"/>
            <a:ext cx="36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50" name="b2"/>
          <p:cNvSpPr/>
          <p:nvPr/>
        </p:nvSpPr>
        <p:spPr>
          <a:xfrm>
            <a:off x="548640" y="2487240"/>
            <a:ext cx="3107160" cy="565200"/>
          </a:xfrm>
          <a:prstGeom prst="roundRect">
            <a:avLst>
              <a:gd name="adj" fmla="val 12903"/>
            </a:avLst>
          </a:prstGeom>
          <a:solidFill>
            <a:srgbClr val="182233"/>
          </a:solidFill>
          <a:ln w="12700">
            <a:solidFill>
              <a:srgbClr val="44c8f5"/>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51" name="b2"/>
          <p:cNvSpPr/>
          <p:nvPr/>
        </p:nvSpPr>
        <p:spPr>
          <a:xfrm>
            <a:off x="658440" y="2560320"/>
            <a:ext cx="28875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44c8f5"/>
                </a:solidFill>
                <a:effectLst/>
                <a:uFillTx/>
                <a:latin typeface="Arial"/>
                <a:ea typeface="Arial"/>
              </a:rPr>
              <a:t>FEATURES</a:t>
            </a:r>
            <a:endParaRPr b="0" lang="en-US" sz="1300" strike="noStrike" u="none">
              <a:solidFill>
                <a:srgbClr val="ffffff"/>
              </a:solidFill>
              <a:effectLst/>
              <a:uFillTx/>
              <a:latin typeface="Arial"/>
            </a:endParaRPr>
          </a:p>
        </p:txBody>
      </p:sp>
      <p:sp>
        <p:nvSpPr>
          <p:cNvPr id="252" name="b2"/>
          <p:cNvSpPr/>
          <p:nvPr/>
        </p:nvSpPr>
        <p:spPr>
          <a:xfrm>
            <a:off x="3840480" y="2487240"/>
            <a:ext cx="7679160" cy="5652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93a0b4"/>
                </a:solidFill>
                <a:effectLst/>
                <a:uFillTx/>
                <a:latin typeface="Courier New"/>
                <a:ea typeface="Courier New"/>
              </a:rPr>
              <a:t>same extractor as inference → zero train/serve skew</a:t>
            </a:r>
            <a:endParaRPr b="0" lang="en-US" sz="1100" strike="noStrike" u="none">
              <a:solidFill>
                <a:srgbClr val="ffffff"/>
              </a:solidFill>
              <a:effectLst/>
              <a:uFillTx/>
              <a:latin typeface="Arial"/>
            </a:endParaRPr>
          </a:p>
        </p:txBody>
      </p:sp>
      <p:sp>
        <p:nvSpPr>
          <p:cNvPr id="253" name="b3"/>
          <p:cNvSpPr/>
          <p:nvPr/>
        </p:nvSpPr>
        <p:spPr>
          <a:xfrm>
            <a:off x="2103120" y="3053880"/>
            <a:ext cx="36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54" name="b3"/>
          <p:cNvSpPr/>
          <p:nvPr/>
        </p:nvSpPr>
        <p:spPr>
          <a:xfrm>
            <a:off x="548640" y="3145680"/>
            <a:ext cx="3107160" cy="565200"/>
          </a:xfrm>
          <a:prstGeom prst="roundRect">
            <a:avLst>
              <a:gd name="adj" fmla="val 12903"/>
            </a:avLst>
          </a:prstGeom>
          <a:solidFill>
            <a:srgbClr val="182233"/>
          </a:solidFill>
          <a:ln w="12700">
            <a:solidFill>
              <a:srgbClr val="b084ff"/>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55" name="b3"/>
          <p:cNvSpPr/>
          <p:nvPr/>
        </p:nvSpPr>
        <p:spPr>
          <a:xfrm>
            <a:off x="658440" y="3218760"/>
            <a:ext cx="28875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b084ff"/>
                </a:solidFill>
                <a:effectLst/>
                <a:uFillTx/>
                <a:latin typeface="Arial"/>
                <a:ea typeface="Arial"/>
              </a:rPr>
              <a:t>BASE MODELS</a:t>
            </a:r>
            <a:endParaRPr b="0" lang="en-US" sz="1300" strike="noStrike" u="none">
              <a:solidFill>
                <a:srgbClr val="ffffff"/>
              </a:solidFill>
              <a:effectLst/>
              <a:uFillTx/>
              <a:latin typeface="Arial"/>
            </a:endParaRPr>
          </a:p>
        </p:txBody>
      </p:sp>
      <p:sp>
        <p:nvSpPr>
          <p:cNvPr id="256" name="b3"/>
          <p:cNvSpPr/>
          <p:nvPr/>
        </p:nvSpPr>
        <p:spPr>
          <a:xfrm>
            <a:off x="3840480" y="3145680"/>
            <a:ext cx="7679160" cy="5652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93a0b4"/>
                </a:solidFill>
                <a:effectLst/>
                <a:uFillTx/>
                <a:latin typeface="Courier New"/>
                <a:ea typeface="Courier New"/>
              </a:rPr>
              <a:t>train LightGBM · char-TCN · TFM · HTML independently</a:t>
            </a:r>
            <a:endParaRPr b="0" lang="en-US" sz="1100" strike="noStrike" u="none">
              <a:solidFill>
                <a:srgbClr val="ffffff"/>
              </a:solidFill>
              <a:effectLst/>
              <a:uFillTx/>
              <a:latin typeface="Arial"/>
            </a:endParaRPr>
          </a:p>
        </p:txBody>
      </p:sp>
      <p:sp>
        <p:nvSpPr>
          <p:cNvPr id="257" name="b4"/>
          <p:cNvSpPr/>
          <p:nvPr/>
        </p:nvSpPr>
        <p:spPr>
          <a:xfrm>
            <a:off x="2103120" y="3712320"/>
            <a:ext cx="36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58" name="b4"/>
          <p:cNvSpPr/>
          <p:nvPr/>
        </p:nvSpPr>
        <p:spPr>
          <a:xfrm>
            <a:off x="548640" y="3803760"/>
            <a:ext cx="3107160" cy="565200"/>
          </a:xfrm>
          <a:prstGeom prst="roundRect">
            <a:avLst>
              <a:gd name="adj" fmla="val 12903"/>
            </a:avLst>
          </a:prstGeom>
          <a:solidFill>
            <a:srgbClr val="182233"/>
          </a:solidFill>
          <a:ln w="12700">
            <a:solidFill>
              <a:srgbClr val="b084ff"/>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59" name="b4"/>
          <p:cNvSpPr/>
          <p:nvPr/>
        </p:nvSpPr>
        <p:spPr>
          <a:xfrm>
            <a:off x="658440" y="3877200"/>
            <a:ext cx="28875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b084ff"/>
                </a:solidFill>
                <a:effectLst/>
                <a:uFillTx/>
                <a:latin typeface="Arial"/>
                <a:ea typeface="Arial"/>
              </a:rPr>
              <a:t>STACK</a:t>
            </a:r>
            <a:endParaRPr b="0" lang="en-US" sz="1300" strike="noStrike" u="none">
              <a:solidFill>
                <a:srgbClr val="ffffff"/>
              </a:solidFill>
              <a:effectLst/>
              <a:uFillTx/>
              <a:latin typeface="Arial"/>
            </a:endParaRPr>
          </a:p>
        </p:txBody>
      </p:sp>
      <p:sp>
        <p:nvSpPr>
          <p:cNvPr id="260" name="b4"/>
          <p:cNvSpPr/>
          <p:nvPr/>
        </p:nvSpPr>
        <p:spPr>
          <a:xfrm>
            <a:off x="3840480" y="3803760"/>
            <a:ext cx="7679160" cy="5652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93a0b4"/>
                </a:solidFill>
                <a:effectLst/>
                <a:uFillTx/>
                <a:latin typeface="Courier New"/>
                <a:ea typeface="Courier New"/>
              </a:rPr>
              <a:t>meta-combiner trains on out-of-fold base predictions</a:t>
            </a:r>
            <a:endParaRPr b="0" lang="en-US" sz="1100" strike="noStrike" u="none">
              <a:solidFill>
                <a:srgbClr val="ffffff"/>
              </a:solidFill>
              <a:effectLst/>
              <a:uFillTx/>
              <a:latin typeface="Arial"/>
            </a:endParaRPr>
          </a:p>
        </p:txBody>
      </p:sp>
      <p:sp>
        <p:nvSpPr>
          <p:cNvPr id="261" name="b5"/>
          <p:cNvSpPr/>
          <p:nvPr/>
        </p:nvSpPr>
        <p:spPr>
          <a:xfrm>
            <a:off x="2103120" y="4370760"/>
            <a:ext cx="36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62" name="b5"/>
          <p:cNvSpPr/>
          <p:nvPr/>
        </p:nvSpPr>
        <p:spPr>
          <a:xfrm>
            <a:off x="548640" y="4462200"/>
            <a:ext cx="3107160" cy="565200"/>
          </a:xfrm>
          <a:prstGeom prst="roundRect">
            <a:avLst>
              <a:gd name="adj" fmla="val 12903"/>
            </a:avLst>
          </a:prstGeom>
          <a:solidFill>
            <a:srgbClr val="182233"/>
          </a:solidFill>
          <a:ln w="12700">
            <a:solidFill>
              <a:srgbClr val="2ee6a6"/>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63" name="b5"/>
          <p:cNvSpPr/>
          <p:nvPr/>
        </p:nvSpPr>
        <p:spPr>
          <a:xfrm>
            <a:off x="658440" y="4535280"/>
            <a:ext cx="28875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2ee6a6"/>
                </a:solidFill>
                <a:effectLst/>
                <a:uFillTx/>
                <a:latin typeface="Arial"/>
                <a:ea typeface="Arial"/>
              </a:rPr>
              <a:t>CALIBRATE</a:t>
            </a:r>
            <a:endParaRPr b="0" lang="en-US" sz="1300" strike="noStrike" u="none">
              <a:solidFill>
                <a:srgbClr val="ffffff"/>
              </a:solidFill>
              <a:effectLst/>
              <a:uFillTx/>
              <a:latin typeface="Arial"/>
            </a:endParaRPr>
          </a:p>
        </p:txBody>
      </p:sp>
      <p:sp>
        <p:nvSpPr>
          <p:cNvPr id="264" name="b5"/>
          <p:cNvSpPr/>
          <p:nvPr/>
        </p:nvSpPr>
        <p:spPr>
          <a:xfrm>
            <a:off x="3840480" y="4462200"/>
            <a:ext cx="7679160" cy="5652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93a0b4"/>
                </a:solidFill>
                <a:effectLst/>
                <a:uFillTx/>
                <a:latin typeface="Courier New"/>
                <a:ea typeface="Courier New"/>
              </a:rPr>
              <a:t>isotonic/Platt on held-out → score ≈ probability</a:t>
            </a:r>
            <a:endParaRPr b="0" lang="en-US" sz="1100" strike="noStrike" u="none">
              <a:solidFill>
                <a:srgbClr val="ffffff"/>
              </a:solidFill>
              <a:effectLst/>
              <a:uFillTx/>
              <a:latin typeface="Arial"/>
            </a:endParaRPr>
          </a:p>
        </p:txBody>
      </p:sp>
      <p:sp>
        <p:nvSpPr>
          <p:cNvPr id="265" name="b6"/>
          <p:cNvSpPr/>
          <p:nvPr/>
        </p:nvSpPr>
        <p:spPr>
          <a:xfrm>
            <a:off x="2103120" y="5029200"/>
            <a:ext cx="36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66" name="b6"/>
          <p:cNvSpPr/>
          <p:nvPr/>
        </p:nvSpPr>
        <p:spPr>
          <a:xfrm>
            <a:off x="548640" y="5120640"/>
            <a:ext cx="3107160" cy="565200"/>
          </a:xfrm>
          <a:prstGeom prst="roundRect">
            <a:avLst>
              <a:gd name="adj" fmla="val 12903"/>
            </a:avLst>
          </a:prstGeom>
          <a:solidFill>
            <a:srgbClr val="182233"/>
          </a:solidFill>
          <a:ln w="12700">
            <a:solidFill>
              <a:srgbClr val="2ee6a6"/>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67" name="b6"/>
          <p:cNvSpPr/>
          <p:nvPr/>
        </p:nvSpPr>
        <p:spPr>
          <a:xfrm>
            <a:off x="658440" y="5193720"/>
            <a:ext cx="28875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2ee6a6"/>
                </a:solidFill>
                <a:effectLst/>
                <a:uFillTx/>
                <a:latin typeface="Arial"/>
                <a:ea typeface="Arial"/>
              </a:rPr>
              <a:t>EVAL</a:t>
            </a:r>
            <a:endParaRPr b="0" lang="en-US" sz="1300" strike="noStrike" u="none">
              <a:solidFill>
                <a:srgbClr val="ffffff"/>
              </a:solidFill>
              <a:effectLst/>
              <a:uFillTx/>
              <a:latin typeface="Arial"/>
            </a:endParaRPr>
          </a:p>
        </p:txBody>
      </p:sp>
      <p:sp>
        <p:nvSpPr>
          <p:cNvPr id="268" name="b6"/>
          <p:cNvSpPr/>
          <p:nvPr/>
        </p:nvSpPr>
        <p:spPr>
          <a:xfrm>
            <a:off x="3840480" y="5120640"/>
            <a:ext cx="7679160" cy="5652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93a0b4"/>
                </a:solidFill>
                <a:effectLst/>
                <a:uFillTx/>
                <a:latin typeface="Courier New"/>
                <a:ea typeface="Courier New"/>
              </a:rPr>
              <a:t>precision/recall/FP · latency · vs current primary</a:t>
            </a:r>
            <a:endParaRPr b="0" lang="en-US" sz="1100" strike="noStrike" u="none">
              <a:solidFill>
                <a:srgbClr val="ffffff"/>
              </a:solidFill>
              <a:effectLst/>
              <a:uFillTx/>
              <a:latin typeface="Arial"/>
            </a:endParaRPr>
          </a:p>
        </p:txBody>
      </p:sp>
      <p:sp>
        <p:nvSpPr>
          <p:cNvPr id="269" name="b6"/>
          <p:cNvSpPr/>
          <p:nvPr/>
        </p:nvSpPr>
        <p:spPr>
          <a:xfrm>
            <a:off x="548640" y="5897880"/>
            <a:ext cx="1108980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endParaRPr b="0" lang="en-US" sz="1000" strike="noStrike" u="none">
              <a:solidFill>
                <a:srgbClr val="ffffff"/>
              </a:solidFill>
              <a:effectLst/>
              <a:uFillTx/>
              <a:latin typeface="Arial"/>
            </a:endParaRPr>
          </a:p>
          <a:p>
            <a:pPr defTabSz="914400">
              <a:lnSpc>
                <a:spcPct val="100000"/>
              </a:lnSpc>
              <a:tabLst>
                <a:tab algn="l" pos="0"/>
              </a:tabLst>
            </a:pPr>
            <a:r>
              <a:rPr b="0" lang="en-US" sz="1000" strike="noStrike" u="none">
                <a:solidFill>
                  <a:srgbClr val="5bffc4"/>
                </a:solidFill>
                <a:effectLst/>
                <a:uFillTx/>
                <a:latin typeface="Courier New"/>
                <a:ea typeface="Courier New"/>
              </a:rPr>
              <a:t>The canary signal is the secret weapon: a planted credential that gets abused proves its origin URL was phishing — free, high-confidence labels with no analyst time.</a:t>
            </a:r>
            <a:endParaRPr b="0" lang="en-US" sz="1000" strike="noStrike" u="none">
              <a:solidFill>
                <a:srgbClr val="ffffff"/>
              </a:solidFill>
              <a:effectLst/>
              <a:uFillTx/>
              <a:latin typeface="Arial"/>
            </a:endParaRPr>
          </a:p>
        </p:txBody>
      </p:sp>
      <p:sp>
        <p:nvSpPr>
          <p:cNvPr id="270" name="Shape 26"/>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71" name="Text 27"/>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272" name="Text 28"/>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ML training</a:t>
            </a:r>
            <a:endParaRPr b="0" lang="en-US" sz="850" strike="noStrike" u="none">
              <a:solidFill>
                <a:srgbClr val="ffffff"/>
              </a:solidFill>
              <a:effectLst/>
              <a:uFillTx/>
              <a:latin typeface="Arial"/>
            </a:endParaRPr>
          </a:p>
        </p:txBody>
      </p:sp>
      <p:sp>
        <p:nvSpPr>
          <p:cNvPr id="273" name="Text 29"/>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10</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274"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promote: shadow → assist → primary  (auto-demote)</a:t>
            </a:r>
            <a:endParaRPr b="0" lang="en-US" sz="1300" strike="noStrike" u="none">
              <a:solidFill>
                <a:srgbClr val="ffffff"/>
              </a:solidFill>
              <a:effectLst/>
              <a:uFillTx/>
              <a:latin typeface="Arial"/>
            </a:endParaRPr>
          </a:p>
        </p:txBody>
      </p:sp>
      <p:sp>
        <p:nvSpPr>
          <p:cNvPr id="275" name="Text 1"/>
          <p:cNvSpPr/>
          <p:nvPr/>
        </p:nvSpPr>
        <p:spPr>
          <a:xfrm>
            <a:off x="548640" y="868680"/>
            <a:ext cx="11062440" cy="72972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2700" strike="noStrike" u="none">
                <a:solidFill>
                  <a:srgbClr val="e8eef6"/>
                </a:solidFill>
                <a:effectLst/>
                <a:uFillTx/>
                <a:latin typeface="Arial"/>
                <a:ea typeface="Arial"/>
              </a:rPr>
              <a:t>Staged promotion — models earn trust</a:t>
            </a:r>
            <a:endParaRPr b="0" lang="en-US" sz="2700" strike="noStrike" u="none">
              <a:solidFill>
                <a:srgbClr val="ffffff"/>
              </a:solidFill>
              <a:effectLst/>
              <a:uFillTx/>
              <a:latin typeface="Arial"/>
            </a:endParaRPr>
          </a:p>
        </p:txBody>
      </p:sp>
      <p:sp>
        <p:nvSpPr>
          <p:cNvPr id="276" name="b1"/>
          <p:cNvSpPr/>
          <p:nvPr/>
        </p:nvSpPr>
        <p:spPr>
          <a:xfrm>
            <a:off x="548640" y="1828800"/>
            <a:ext cx="3427200" cy="3107160"/>
          </a:xfrm>
          <a:prstGeom prst="roundRect">
            <a:avLst>
              <a:gd name="adj" fmla="val 2353"/>
            </a:avLst>
          </a:prstGeom>
          <a:solidFill>
            <a:srgbClr val="182233"/>
          </a:solidFill>
          <a:ln w="12700">
            <a:solidFill>
              <a:srgbClr val="93a0b4"/>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77" name="b1"/>
          <p:cNvSpPr/>
          <p:nvPr/>
        </p:nvSpPr>
        <p:spPr>
          <a:xfrm>
            <a:off x="731520" y="1965960"/>
            <a:ext cx="821160" cy="6382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3000" strike="noStrike" u="none">
                <a:solidFill>
                  <a:srgbClr val="93a0b4"/>
                </a:solidFill>
                <a:effectLst/>
                <a:uFillTx/>
                <a:latin typeface="Arial"/>
                <a:ea typeface="Arial"/>
              </a:rPr>
              <a:t>D</a:t>
            </a:r>
            <a:endParaRPr b="0" lang="en-US" sz="3000" strike="noStrike" u="none">
              <a:solidFill>
                <a:srgbClr val="ffffff"/>
              </a:solidFill>
              <a:effectLst/>
              <a:uFillTx/>
              <a:latin typeface="Arial"/>
            </a:endParaRPr>
          </a:p>
        </p:txBody>
      </p:sp>
      <p:sp>
        <p:nvSpPr>
          <p:cNvPr id="278" name="b1"/>
          <p:cNvSpPr/>
          <p:nvPr/>
        </p:nvSpPr>
        <p:spPr>
          <a:xfrm>
            <a:off x="1554480" y="2057400"/>
            <a:ext cx="228420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93a0b4"/>
                </a:solidFill>
                <a:effectLst/>
                <a:uFillTx/>
                <a:latin typeface="Arial"/>
                <a:ea typeface="Arial"/>
              </a:rPr>
              <a:t>SHADOW</a:t>
            </a:r>
            <a:endParaRPr b="0" lang="en-US" sz="1700" strike="noStrike" u="none">
              <a:solidFill>
                <a:srgbClr val="ffffff"/>
              </a:solidFill>
              <a:effectLst/>
              <a:uFillTx/>
              <a:latin typeface="Arial"/>
            </a:endParaRPr>
          </a:p>
        </p:txBody>
      </p:sp>
      <p:sp>
        <p:nvSpPr>
          <p:cNvPr id="279" name="b1"/>
          <p:cNvSpPr/>
          <p:nvPr/>
        </p:nvSpPr>
        <p:spPr>
          <a:xfrm>
            <a:off x="804600" y="2697480"/>
            <a:ext cx="3015720" cy="210132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ML computed alongside</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NEVER touches the verdict</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pure measurement / backtest</a:t>
            </a:r>
            <a:endParaRPr b="0" lang="en-US" sz="1100" strike="noStrike" u="none">
              <a:solidFill>
                <a:srgbClr val="ffffff"/>
              </a:solidFill>
              <a:effectLst/>
              <a:uFillTx/>
              <a:latin typeface="Arial"/>
            </a:endParaRPr>
          </a:p>
        </p:txBody>
      </p:sp>
      <p:sp>
        <p:nvSpPr>
          <p:cNvPr id="280" name="b2"/>
          <p:cNvSpPr/>
          <p:nvPr/>
        </p:nvSpPr>
        <p:spPr>
          <a:xfrm>
            <a:off x="3995640" y="3291840"/>
            <a:ext cx="20124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81" name="b2"/>
          <p:cNvSpPr/>
          <p:nvPr/>
        </p:nvSpPr>
        <p:spPr>
          <a:xfrm>
            <a:off x="4251960" y="1828800"/>
            <a:ext cx="3427200" cy="3107160"/>
          </a:xfrm>
          <a:prstGeom prst="roundRect">
            <a:avLst>
              <a:gd name="adj" fmla="val 2353"/>
            </a:avLst>
          </a:prstGeom>
          <a:solidFill>
            <a:srgbClr val="182233"/>
          </a:solidFill>
          <a:ln w="12700">
            <a:solidFill>
              <a:srgbClr val="ffb454"/>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82" name="b2"/>
          <p:cNvSpPr/>
          <p:nvPr/>
        </p:nvSpPr>
        <p:spPr>
          <a:xfrm>
            <a:off x="4434840" y="1965960"/>
            <a:ext cx="821160" cy="6382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3000" strike="noStrike" u="none">
                <a:solidFill>
                  <a:srgbClr val="ffb454"/>
                </a:solidFill>
                <a:effectLst/>
                <a:uFillTx/>
                <a:latin typeface="Arial"/>
                <a:ea typeface="Arial"/>
              </a:rPr>
              <a:t>B</a:t>
            </a:r>
            <a:endParaRPr b="0" lang="en-US" sz="3000" strike="noStrike" u="none">
              <a:solidFill>
                <a:srgbClr val="ffffff"/>
              </a:solidFill>
              <a:effectLst/>
              <a:uFillTx/>
              <a:latin typeface="Arial"/>
            </a:endParaRPr>
          </a:p>
        </p:txBody>
      </p:sp>
      <p:sp>
        <p:nvSpPr>
          <p:cNvPr id="283" name="b2"/>
          <p:cNvSpPr/>
          <p:nvPr/>
        </p:nvSpPr>
        <p:spPr>
          <a:xfrm>
            <a:off x="5257800" y="2057400"/>
            <a:ext cx="228420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ffb454"/>
                </a:solidFill>
                <a:effectLst/>
                <a:uFillTx/>
                <a:latin typeface="Arial"/>
                <a:ea typeface="Arial"/>
              </a:rPr>
              <a:t>ASSIST</a:t>
            </a:r>
            <a:endParaRPr b="0" lang="en-US" sz="1700" strike="noStrike" u="none">
              <a:solidFill>
                <a:srgbClr val="ffffff"/>
              </a:solidFill>
              <a:effectLst/>
              <a:uFillTx/>
              <a:latin typeface="Arial"/>
            </a:endParaRPr>
          </a:p>
        </p:txBody>
      </p:sp>
      <p:sp>
        <p:nvSpPr>
          <p:cNvPr id="284" name="b2"/>
          <p:cNvSpPr/>
          <p:nvPr/>
        </p:nvSpPr>
        <p:spPr>
          <a:xfrm>
            <a:off x="4507920" y="2697480"/>
            <a:ext cx="3015720" cy="210132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advises only; records ml_band</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flags confident disagreements</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ML won ~71% of those in report</a:t>
            </a:r>
            <a:endParaRPr b="0" lang="en-US" sz="1100" strike="noStrike" u="none">
              <a:solidFill>
                <a:srgbClr val="ffffff"/>
              </a:solidFill>
              <a:effectLst/>
              <a:uFillTx/>
              <a:latin typeface="Arial"/>
            </a:endParaRPr>
          </a:p>
        </p:txBody>
      </p:sp>
      <p:sp>
        <p:nvSpPr>
          <p:cNvPr id="285" name="b3"/>
          <p:cNvSpPr/>
          <p:nvPr/>
        </p:nvSpPr>
        <p:spPr>
          <a:xfrm>
            <a:off x="7698960" y="3291840"/>
            <a:ext cx="20124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86" name="b3"/>
          <p:cNvSpPr/>
          <p:nvPr/>
        </p:nvSpPr>
        <p:spPr>
          <a:xfrm>
            <a:off x="7955280" y="1828800"/>
            <a:ext cx="3427200" cy="3107160"/>
          </a:xfrm>
          <a:prstGeom prst="roundRect">
            <a:avLst>
              <a:gd name="adj" fmla="val 2353"/>
            </a:avLst>
          </a:prstGeom>
          <a:solidFill>
            <a:srgbClr val="182233"/>
          </a:solidFill>
          <a:ln w="12700">
            <a:solidFill>
              <a:srgbClr val="2ee6a6"/>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287" name="b3"/>
          <p:cNvSpPr/>
          <p:nvPr/>
        </p:nvSpPr>
        <p:spPr>
          <a:xfrm>
            <a:off x="8138160" y="1965960"/>
            <a:ext cx="821160" cy="6382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3000" strike="noStrike" u="none">
                <a:solidFill>
                  <a:srgbClr val="2ee6a6"/>
                </a:solidFill>
                <a:effectLst/>
                <a:uFillTx/>
                <a:latin typeface="Arial"/>
                <a:ea typeface="Arial"/>
              </a:rPr>
              <a:t>A</a:t>
            </a:r>
            <a:endParaRPr b="0" lang="en-US" sz="3000" strike="noStrike" u="none">
              <a:solidFill>
                <a:srgbClr val="ffffff"/>
              </a:solidFill>
              <a:effectLst/>
              <a:uFillTx/>
              <a:latin typeface="Arial"/>
            </a:endParaRPr>
          </a:p>
        </p:txBody>
      </p:sp>
      <p:sp>
        <p:nvSpPr>
          <p:cNvPr id="288" name="b3"/>
          <p:cNvSpPr/>
          <p:nvPr/>
        </p:nvSpPr>
        <p:spPr>
          <a:xfrm>
            <a:off x="8961120" y="2057400"/>
            <a:ext cx="228420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2ee6a6"/>
                </a:solidFill>
                <a:effectLst/>
                <a:uFillTx/>
                <a:latin typeface="Arial"/>
                <a:ea typeface="Arial"/>
              </a:rPr>
              <a:t>PRIMARY</a:t>
            </a:r>
            <a:endParaRPr b="0" lang="en-US" sz="1700" strike="noStrike" u="none">
              <a:solidFill>
                <a:srgbClr val="ffffff"/>
              </a:solidFill>
              <a:effectLst/>
              <a:uFillTx/>
              <a:latin typeface="Arial"/>
            </a:endParaRPr>
          </a:p>
        </p:txBody>
      </p:sp>
      <p:sp>
        <p:nvSpPr>
          <p:cNvPr id="289" name="b3"/>
          <p:cNvSpPr/>
          <p:nvPr/>
        </p:nvSpPr>
        <p:spPr>
          <a:xfrm>
            <a:off x="8211240" y="2697480"/>
            <a:ext cx="3015720" cy="210132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calibrated score adjudicates</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escalate-only, heuristics floor</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watchdog auto-demotes on regress</a:t>
            </a:r>
            <a:endParaRPr b="0" lang="en-US" sz="1100" strike="noStrike" u="none">
              <a:solidFill>
                <a:srgbClr val="ffffff"/>
              </a:solidFill>
              <a:effectLst/>
              <a:uFillTx/>
              <a:latin typeface="Arial"/>
            </a:endParaRPr>
          </a:p>
        </p:txBody>
      </p:sp>
      <p:sp>
        <p:nvSpPr>
          <p:cNvPr id="290" name="b3"/>
          <p:cNvSpPr/>
          <p:nvPr/>
        </p:nvSpPr>
        <p:spPr>
          <a:xfrm>
            <a:off x="548640" y="5212080"/>
            <a:ext cx="1097100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93a0b4"/>
                </a:solidFill>
                <a:effectLst/>
                <a:uFillTx/>
                <a:latin typeface="Courier New"/>
                <a:ea typeface="Courier New"/>
              </a:rPr>
              <a:t>A model is only as trusted as its last precision check — promotion is reversible, automatically.</a:t>
            </a:r>
            <a:endParaRPr b="0" lang="en-US" sz="1100" strike="noStrike" u="none">
              <a:solidFill>
                <a:srgbClr val="ffffff"/>
              </a:solidFill>
              <a:effectLst/>
              <a:uFillTx/>
              <a:latin typeface="Arial"/>
            </a:endParaRPr>
          </a:p>
        </p:txBody>
      </p:sp>
      <p:sp>
        <p:nvSpPr>
          <p:cNvPr id="291" name="Shape 17"/>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292" name="Text 18"/>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293" name="Text 19"/>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ML training</a:t>
            </a:r>
            <a:endParaRPr b="0" lang="en-US" sz="850" strike="noStrike" u="none">
              <a:solidFill>
                <a:srgbClr val="ffffff"/>
              </a:solidFill>
              <a:effectLst/>
              <a:uFillTx/>
              <a:latin typeface="Arial"/>
            </a:endParaRPr>
          </a:p>
        </p:txBody>
      </p:sp>
      <p:sp>
        <p:nvSpPr>
          <p:cNvPr id="294" name="Text 20"/>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11</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295"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ff4d5e"/>
                </a:solidFill>
                <a:effectLst/>
                <a:uFillTx/>
                <a:latin typeface="Courier New"/>
                <a:ea typeface="Courier New"/>
              </a:rPr>
              <a:t>[trap] listen 443,22,3389,5900,3306</a:t>
            </a:r>
            <a:endParaRPr b="0" lang="en-US" sz="1300" strike="noStrike" u="none">
              <a:solidFill>
                <a:srgbClr val="ffffff"/>
              </a:solidFill>
              <a:effectLst/>
              <a:uFillTx/>
              <a:latin typeface="Arial"/>
            </a:endParaRPr>
          </a:p>
        </p:txBody>
      </p:sp>
      <p:sp>
        <p:nvSpPr>
          <p:cNvPr id="296" name="Text 1"/>
          <p:cNvSpPr/>
          <p:nvPr/>
        </p:nvSpPr>
        <p:spPr>
          <a:xfrm>
            <a:off x="548640" y="118872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4000" strike="noStrike" u="none">
                <a:solidFill>
                  <a:srgbClr val="e8eef6"/>
                </a:solidFill>
                <a:effectLst/>
                <a:uFillTx/>
                <a:latin typeface="Arial"/>
                <a:ea typeface="Arial"/>
              </a:rPr>
              <a:t>They land on our turf.</a:t>
            </a:r>
            <a:endParaRPr b="0" lang="en-US" sz="4000" strike="noStrike" u="none">
              <a:solidFill>
                <a:srgbClr val="ffffff"/>
              </a:solidFill>
              <a:effectLst/>
              <a:uFillTx/>
              <a:latin typeface="Arial"/>
            </a:endParaRPr>
          </a:p>
        </p:txBody>
      </p:sp>
      <p:sp>
        <p:nvSpPr>
          <p:cNvPr id="297" name="Shape 2"/>
          <p:cNvSpPr/>
          <p:nvPr/>
        </p:nvSpPr>
        <p:spPr>
          <a:xfrm>
            <a:off x="10881360" y="457200"/>
            <a:ext cx="711360" cy="711360"/>
          </a:xfrm>
          <a:prstGeom prst="roundRect">
            <a:avLst>
              <a:gd name="adj" fmla="val 15385"/>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298" name="Image 0" descr="preencoded.png"/>
          <p:cNvPicPr/>
          <p:nvPr/>
        </p:nvPicPr>
        <p:blipFill>
          <a:blip r:embed="rId1"/>
          <a:stretch/>
        </p:blipFill>
        <p:spPr>
          <a:xfrm>
            <a:off x="11023920" y="599760"/>
            <a:ext cx="426240" cy="426240"/>
          </a:xfrm>
          <a:prstGeom prst="rect">
            <a:avLst/>
          </a:prstGeom>
          <a:noFill/>
          <a:ln w="0">
            <a:noFill/>
          </a:ln>
        </p:spPr>
      </p:pic>
      <p:sp>
        <p:nvSpPr>
          <p:cNvPr id="299" name="b1"/>
          <p:cNvSpPr/>
          <p:nvPr/>
        </p:nvSpPr>
        <p:spPr>
          <a:xfrm>
            <a:off x="567000" y="2240280"/>
            <a:ext cx="110898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800" strike="noStrike" u="none">
                <a:solidFill>
                  <a:srgbClr val="e8eef6"/>
                </a:solidFill>
                <a:effectLst/>
                <a:uFillTx/>
                <a:latin typeface="Arial"/>
                <a:ea typeface="Arial"/>
              </a:rPr>
              <a:t>every header · cookie · JA3 · keystroke — logged, enriched, attributed.</a:t>
            </a:r>
            <a:endParaRPr b="0" lang="en-US" sz="1800" strike="noStrike" u="none">
              <a:solidFill>
                <a:srgbClr val="ffffff"/>
              </a:solidFill>
              <a:effectLst/>
              <a:uFillTx/>
              <a:latin typeface="Arial"/>
            </a:endParaRPr>
          </a:p>
        </p:txBody>
      </p:sp>
      <p:sp>
        <p:nvSpPr>
          <p:cNvPr id="300" name="b1"/>
          <p:cNvSpPr/>
          <p:nvPr/>
        </p:nvSpPr>
        <p:spPr>
          <a:xfrm>
            <a:off x="548640" y="2880360"/>
            <a:ext cx="857880" cy="455400"/>
          </a:xfrm>
          <a:prstGeom prst="roundRect">
            <a:avLst>
              <a:gd name="adj" fmla="val 16000"/>
            </a:avLst>
          </a:prstGeom>
          <a:solidFill>
            <a:srgbClr val="182233"/>
          </a:solidFill>
          <a:ln w="1587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01" name="b1"/>
          <p:cNvSpPr/>
          <p:nvPr/>
        </p:nvSpPr>
        <p:spPr>
          <a:xfrm>
            <a:off x="548640" y="2880360"/>
            <a:ext cx="85788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b454"/>
                </a:solidFill>
                <a:effectLst/>
                <a:uFillTx/>
                <a:latin typeface="Courier New"/>
                <a:ea typeface="Courier New"/>
              </a:rPr>
              <a:t>/owa</a:t>
            </a:r>
            <a:endParaRPr b="0" lang="en-US" sz="1300" strike="noStrike" u="none">
              <a:solidFill>
                <a:srgbClr val="ffffff"/>
              </a:solidFill>
              <a:effectLst/>
              <a:uFillTx/>
              <a:latin typeface="Arial"/>
            </a:endParaRPr>
          </a:p>
        </p:txBody>
      </p:sp>
      <p:sp>
        <p:nvSpPr>
          <p:cNvPr id="302" name="b1"/>
          <p:cNvSpPr/>
          <p:nvPr/>
        </p:nvSpPr>
        <p:spPr>
          <a:xfrm>
            <a:off x="1609200" y="2880360"/>
            <a:ext cx="857880" cy="455400"/>
          </a:xfrm>
          <a:prstGeom prst="roundRect">
            <a:avLst>
              <a:gd name="adj" fmla="val 16000"/>
            </a:avLst>
          </a:prstGeom>
          <a:solidFill>
            <a:srgbClr val="182233"/>
          </a:solidFill>
          <a:ln w="1587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03" name="b1"/>
          <p:cNvSpPr/>
          <p:nvPr/>
        </p:nvSpPr>
        <p:spPr>
          <a:xfrm>
            <a:off x="1609200" y="2880360"/>
            <a:ext cx="85788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b454"/>
                </a:solidFill>
                <a:effectLst/>
                <a:uFillTx/>
                <a:latin typeface="Courier New"/>
                <a:ea typeface="Courier New"/>
              </a:rPr>
              <a:t>M365</a:t>
            </a:r>
            <a:endParaRPr b="0" lang="en-US" sz="1300" strike="noStrike" u="none">
              <a:solidFill>
                <a:srgbClr val="ffffff"/>
              </a:solidFill>
              <a:effectLst/>
              <a:uFillTx/>
              <a:latin typeface="Arial"/>
            </a:endParaRPr>
          </a:p>
        </p:txBody>
      </p:sp>
      <p:sp>
        <p:nvSpPr>
          <p:cNvPr id="304" name="b1"/>
          <p:cNvSpPr/>
          <p:nvPr/>
        </p:nvSpPr>
        <p:spPr>
          <a:xfrm>
            <a:off x="2670120" y="2880360"/>
            <a:ext cx="1227960" cy="455400"/>
          </a:xfrm>
          <a:prstGeom prst="roundRect">
            <a:avLst>
              <a:gd name="adj" fmla="val 16000"/>
            </a:avLst>
          </a:prstGeom>
          <a:solidFill>
            <a:srgbClr val="182233"/>
          </a:solidFill>
          <a:ln w="1587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05" name="b1"/>
          <p:cNvSpPr/>
          <p:nvPr/>
        </p:nvSpPr>
        <p:spPr>
          <a:xfrm>
            <a:off x="2670120" y="2880360"/>
            <a:ext cx="122796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b454"/>
                </a:solidFill>
                <a:effectLst/>
                <a:uFillTx/>
                <a:latin typeface="Courier New"/>
                <a:ea typeface="Courier New"/>
              </a:rPr>
              <a:t>/citrix</a:t>
            </a:r>
            <a:endParaRPr b="0" lang="en-US" sz="1300" strike="noStrike" u="none">
              <a:solidFill>
                <a:srgbClr val="ffffff"/>
              </a:solidFill>
              <a:effectLst/>
              <a:uFillTx/>
              <a:latin typeface="Arial"/>
            </a:endParaRPr>
          </a:p>
        </p:txBody>
      </p:sp>
      <p:sp>
        <p:nvSpPr>
          <p:cNvPr id="306" name="b1"/>
          <p:cNvSpPr/>
          <p:nvPr/>
        </p:nvSpPr>
        <p:spPr>
          <a:xfrm>
            <a:off x="4101120" y="2880360"/>
            <a:ext cx="1968840" cy="455400"/>
          </a:xfrm>
          <a:prstGeom prst="roundRect">
            <a:avLst>
              <a:gd name="adj" fmla="val 16000"/>
            </a:avLst>
          </a:prstGeom>
          <a:solidFill>
            <a:srgbClr val="182233"/>
          </a:solidFill>
          <a:ln w="1587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07" name="b1"/>
          <p:cNvSpPr/>
          <p:nvPr/>
        </p:nvSpPr>
        <p:spPr>
          <a:xfrm>
            <a:off x="4101120" y="2880360"/>
            <a:ext cx="196884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b454"/>
                </a:solidFill>
                <a:effectLst/>
                <a:uFillTx/>
                <a:latin typeface="Courier New"/>
                <a:ea typeface="Courier New"/>
              </a:rPr>
              <a:t>GlobalProtect</a:t>
            </a:r>
            <a:endParaRPr b="0" lang="en-US" sz="1300" strike="noStrike" u="none">
              <a:solidFill>
                <a:srgbClr val="ffffff"/>
              </a:solidFill>
              <a:effectLst/>
              <a:uFillTx/>
              <a:latin typeface="Arial"/>
            </a:endParaRPr>
          </a:p>
        </p:txBody>
      </p:sp>
      <p:sp>
        <p:nvSpPr>
          <p:cNvPr id="308" name="b1"/>
          <p:cNvSpPr/>
          <p:nvPr/>
        </p:nvSpPr>
        <p:spPr>
          <a:xfrm>
            <a:off x="6272640" y="2880360"/>
            <a:ext cx="1104480" cy="455400"/>
          </a:xfrm>
          <a:prstGeom prst="roundRect">
            <a:avLst>
              <a:gd name="adj" fmla="val 16000"/>
            </a:avLst>
          </a:prstGeom>
          <a:solidFill>
            <a:srgbClr val="182233"/>
          </a:solidFill>
          <a:ln w="15875">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09" name="b1"/>
          <p:cNvSpPr/>
          <p:nvPr/>
        </p:nvSpPr>
        <p:spPr>
          <a:xfrm>
            <a:off x="6272640" y="2880360"/>
            <a:ext cx="110448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4d5e"/>
                </a:solidFill>
                <a:effectLst/>
                <a:uFillTx/>
                <a:latin typeface="Courier New"/>
                <a:ea typeface="Courier New"/>
              </a:rPr>
              <a:t>SSH:22</a:t>
            </a:r>
            <a:endParaRPr b="0" lang="en-US" sz="1300" strike="noStrike" u="none">
              <a:solidFill>
                <a:srgbClr val="ffffff"/>
              </a:solidFill>
              <a:effectLst/>
              <a:uFillTx/>
              <a:latin typeface="Arial"/>
            </a:endParaRPr>
          </a:p>
        </p:txBody>
      </p:sp>
      <p:sp>
        <p:nvSpPr>
          <p:cNvPr id="310" name="b1"/>
          <p:cNvSpPr/>
          <p:nvPr/>
        </p:nvSpPr>
        <p:spPr>
          <a:xfrm>
            <a:off x="7580520" y="2880360"/>
            <a:ext cx="1351440" cy="455400"/>
          </a:xfrm>
          <a:prstGeom prst="roundRect">
            <a:avLst>
              <a:gd name="adj" fmla="val 16000"/>
            </a:avLst>
          </a:prstGeom>
          <a:solidFill>
            <a:srgbClr val="182233"/>
          </a:solidFill>
          <a:ln w="15875">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11" name="b1"/>
          <p:cNvSpPr/>
          <p:nvPr/>
        </p:nvSpPr>
        <p:spPr>
          <a:xfrm>
            <a:off x="7580520" y="2880360"/>
            <a:ext cx="135144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4d5e"/>
                </a:solidFill>
                <a:effectLst/>
                <a:uFillTx/>
                <a:latin typeface="Courier New"/>
                <a:ea typeface="Courier New"/>
              </a:rPr>
              <a:t>RDP:3389</a:t>
            </a:r>
            <a:endParaRPr b="0" lang="en-US" sz="1300" strike="noStrike" u="none">
              <a:solidFill>
                <a:srgbClr val="ffffff"/>
              </a:solidFill>
              <a:effectLst/>
              <a:uFillTx/>
              <a:latin typeface="Arial"/>
            </a:endParaRPr>
          </a:p>
        </p:txBody>
      </p:sp>
      <p:sp>
        <p:nvSpPr>
          <p:cNvPr id="312" name="b1"/>
          <p:cNvSpPr/>
          <p:nvPr/>
        </p:nvSpPr>
        <p:spPr>
          <a:xfrm>
            <a:off x="9135000" y="2880360"/>
            <a:ext cx="1351440" cy="455400"/>
          </a:xfrm>
          <a:prstGeom prst="roundRect">
            <a:avLst>
              <a:gd name="adj" fmla="val 16000"/>
            </a:avLst>
          </a:prstGeom>
          <a:solidFill>
            <a:srgbClr val="182233"/>
          </a:solidFill>
          <a:ln w="15875">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13" name="b1"/>
          <p:cNvSpPr/>
          <p:nvPr/>
        </p:nvSpPr>
        <p:spPr>
          <a:xfrm>
            <a:off x="9135000" y="2880360"/>
            <a:ext cx="135144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4d5e"/>
                </a:solidFill>
                <a:effectLst/>
                <a:uFillTx/>
                <a:latin typeface="Courier New"/>
                <a:ea typeface="Courier New"/>
              </a:rPr>
              <a:t>VNC:5900</a:t>
            </a:r>
            <a:endParaRPr b="0" lang="en-US" sz="1300" strike="noStrike" u="none">
              <a:solidFill>
                <a:srgbClr val="ffffff"/>
              </a:solidFill>
              <a:effectLst/>
              <a:uFillTx/>
              <a:latin typeface="Arial"/>
            </a:endParaRPr>
          </a:p>
        </p:txBody>
      </p:sp>
      <p:sp>
        <p:nvSpPr>
          <p:cNvPr id="314" name="b1"/>
          <p:cNvSpPr/>
          <p:nvPr/>
        </p:nvSpPr>
        <p:spPr>
          <a:xfrm>
            <a:off x="10689480" y="2880360"/>
            <a:ext cx="1196280" cy="455400"/>
          </a:xfrm>
          <a:prstGeom prst="roundRect">
            <a:avLst>
              <a:gd name="adj" fmla="val 16000"/>
            </a:avLst>
          </a:prstGeom>
          <a:solidFill>
            <a:srgbClr val="182233"/>
          </a:solidFill>
          <a:ln w="15875">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15" name="b1"/>
          <p:cNvSpPr/>
          <p:nvPr/>
        </p:nvSpPr>
        <p:spPr>
          <a:xfrm>
            <a:off x="10689480" y="2880360"/>
            <a:ext cx="119628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4d5e"/>
                </a:solidFill>
                <a:effectLst/>
                <a:uFillTx/>
                <a:latin typeface="Courier New"/>
                <a:ea typeface="Courier New"/>
              </a:rPr>
              <a:t>MySQL:3306</a:t>
            </a:r>
            <a:endParaRPr b="0" lang="en-US" sz="1300" strike="noStrike" u="none">
              <a:solidFill>
                <a:srgbClr val="ffffff"/>
              </a:solidFill>
              <a:effectLst/>
              <a:uFillTx/>
              <a:latin typeface="Arial"/>
            </a:endParaRPr>
          </a:p>
        </p:txBody>
      </p:sp>
      <p:sp>
        <p:nvSpPr>
          <p:cNvPr id="316" name="b2"/>
          <p:cNvSpPr/>
          <p:nvPr/>
        </p:nvSpPr>
        <p:spPr>
          <a:xfrm>
            <a:off x="548640" y="3840480"/>
            <a:ext cx="9690840" cy="1095480"/>
          </a:xfrm>
          <a:prstGeom prst="roundRect">
            <a:avLst>
              <a:gd name="adj" fmla="val 6667"/>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17" name="b2"/>
          <p:cNvSpPr/>
          <p:nvPr/>
        </p:nvSpPr>
        <p:spPr>
          <a:xfrm>
            <a:off x="804600" y="3986640"/>
            <a:ext cx="9178920" cy="3823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i="1" lang="en-US" sz="1300" strike="noStrike" u="none">
                <a:solidFill>
                  <a:srgbClr val="93a0b4"/>
                </a:solidFill>
                <a:effectLst/>
                <a:uFillTx/>
                <a:latin typeface="Courier New"/>
                <a:ea typeface="Courier New"/>
              </a:rPr>
              <a:t>they think they're logging into your VPN.</a:t>
            </a:r>
            <a:endParaRPr b="0" lang="en-US" sz="1300" strike="noStrike" u="none">
              <a:solidFill>
                <a:srgbClr val="ffffff"/>
              </a:solidFill>
              <a:effectLst/>
              <a:uFillTx/>
              <a:latin typeface="Arial"/>
            </a:endParaRPr>
          </a:p>
        </p:txBody>
      </p:sp>
      <p:sp>
        <p:nvSpPr>
          <p:cNvPr id="318" name="b2"/>
          <p:cNvSpPr/>
          <p:nvPr/>
        </p:nvSpPr>
        <p:spPr>
          <a:xfrm>
            <a:off x="804600" y="4389120"/>
            <a:ext cx="917892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ff4d5e"/>
                </a:solidFill>
                <a:effectLst/>
                <a:uFillTx/>
                <a:latin typeface="Arial"/>
                <a:ea typeface="Arial"/>
              </a:rPr>
              <a:t>They're filling out our incident report.</a:t>
            </a:r>
            <a:endParaRPr b="0" lang="en-US" sz="1700" strike="noStrike" u="none">
              <a:solidFill>
                <a:srgbClr val="ffffff"/>
              </a:solidFill>
              <a:effectLst/>
              <a:uFillTx/>
              <a:latin typeface="Arial"/>
            </a:endParaRPr>
          </a:p>
        </p:txBody>
      </p:sp>
      <p:sp>
        <p:nvSpPr>
          <p:cNvPr id="319" name="b2"/>
          <p:cNvSpPr/>
          <p:nvPr/>
        </p:nvSpPr>
        <p:spPr>
          <a:xfrm rot="240000">
            <a:off x="10148040" y="3976200"/>
            <a:ext cx="1433880" cy="601560"/>
          </a:xfrm>
          <a:prstGeom prst="roundRect">
            <a:avLst>
              <a:gd name="adj" fmla="val 9091"/>
            </a:avLst>
          </a:prstGeom>
          <a:solidFill>
            <a:srgbClr val="0e1420"/>
          </a:solidFill>
          <a:ln w="34925">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20" name="b2"/>
          <p:cNvSpPr/>
          <p:nvPr/>
        </p:nvSpPr>
        <p:spPr>
          <a:xfrm rot="240000">
            <a:off x="10148040" y="3976200"/>
            <a:ext cx="1433880" cy="6015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600" spc="99" strike="noStrike" u="none">
                <a:solidFill>
                  <a:srgbClr val="ff4d5e"/>
                </a:solidFill>
                <a:effectLst/>
                <a:uFillTx/>
                <a:latin typeface="Courier New"/>
                <a:ea typeface="Courier New"/>
              </a:rPr>
              <a:t>GOTCHA</a:t>
            </a:r>
            <a:endParaRPr b="0" lang="en-US" sz="1600" strike="noStrike" u="none">
              <a:solidFill>
                <a:srgbClr val="ffffff"/>
              </a:solidFill>
              <a:effectLst/>
              <a:uFillTx/>
              <a:latin typeface="Arial"/>
            </a:endParaRPr>
          </a:p>
        </p:txBody>
      </p:sp>
      <p:sp>
        <p:nvSpPr>
          <p:cNvPr id="321" name="b3"/>
          <p:cNvSpPr/>
          <p:nvPr/>
        </p:nvSpPr>
        <p:spPr>
          <a:xfrm>
            <a:off x="567000" y="5532120"/>
            <a:ext cx="110898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trike="noStrike" u="none">
                <a:solidFill>
                  <a:srgbClr val="93a0b4"/>
                </a:solidFill>
                <a:effectLst/>
                <a:uFillTx/>
                <a:latin typeface="Courier New"/>
                <a:ea typeface="Courier New"/>
              </a:rPr>
              <a:t>+ deception: stateful fake shells &amp; prompt-injection tripwires for AI scanners (technical deck).</a:t>
            </a:r>
            <a:endParaRPr b="0" lang="en-US" sz="1300" strike="noStrike" u="none">
              <a:solidFill>
                <a:srgbClr val="ffffff"/>
              </a:solidFill>
              <a:effectLst/>
              <a:uFillTx/>
              <a:latin typeface="Arial"/>
            </a:endParaRPr>
          </a:p>
        </p:txBody>
      </p:sp>
      <p:sp>
        <p:nvSpPr>
          <p:cNvPr id="322" name="Shape 26"/>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323" name="Text 27"/>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324" name="Text 28"/>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PILLAR · TRAP</a:t>
            </a:r>
            <a:endParaRPr b="0" lang="en-US" sz="850" strike="noStrike" u="none">
              <a:solidFill>
                <a:srgbClr val="ffffff"/>
              </a:solidFill>
              <a:effectLst/>
              <a:uFillTx/>
              <a:latin typeface="Arial"/>
            </a:endParaRPr>
          </a:p>
        </p:txBody>
      </p:sp>
      <p:sp>
        <p:nvSpPr>
          <p:cNvPr id="325" name="Text 29"/>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12</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326"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ff4d5e"/>
                </a:solidFill>
                <a:effectLst/>
                <a:uFillTx/>
                <a:latin typeface="Courier New"/>
                <a:ea typeface="Courier New"/>
              </a:rPr>
              <a:t>honeypot.py  # capture engine</a:t>
            </a:r>
            <a:endParaRPr b="0" lang="en-US" sz="1300" strike="noStrike" u="none">
              <a:solidFill>
                <a:srgbClr val="ffffff"/>
              </a:solidFill>
              <a:effectLst/>
              <a:uFillTx/>
              <a:latin typeface="Arial"/>
            </a:endParaRPr>
          </a:p>
        </p:txBody>
      </p:sp>
      <p:sp>
        <p:nvSpPr>
          <p:cNvPr id="327" name="Text 1"/>
          <p:cNvSpPr/>
          <p:nvPr/>
        </p:nvSpPr>
        <p:spPr>
          <a:xfrm>
            <a:off x="548640" y="868680"/>
            <a:ext cx="11062440" cy="72972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2700" strike="noStrike" u="none">
                <a:solidFill>
                  <a:srgbClr val="e8eef6"/>
                </a:solidFill>
                <a:effectLst/>
                <a:uFillTx/>
                <a:latin typeface="Arial"/>
                <a:ea typeface="Arial"/>
              </a:rPr>
              <a:t>Honeypot capture engine</a:t>
            </a:r>
            <a:endParaRPr b="0" lang="en-US" sz="2700" strike="noStrike" u="none">
              <a:solidFill>
                <a:srgbClr val="ffffff"/>
              </a:solidFill>
              <a:effectLst/>
              <a:uFillTx/>
              <a:latin typeface="Arial"/>
            </a:endParaRPr>
          </a:p>
        </p:txBody>
      </p:sp>
      <p:sp>
        <p:nvSpPr>
          <p:cNvPr id="328" name="b1"/>
          <p:cNvSpPr/>
          <p:nvPr/>
        </p:nvSpPr>
        <p:spPr>
          <a:xfrm>
            <a:off x="548640" y="1737360"/>
            <a:ext cx="5484600" cy="2695680"/>
          </a:xfrm>
          <a:prstGeom prst="roundRect">
            <a:avLst>
              <a:gd name="adj" fmla="val 2712"/>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29" name="b1"/>
          <p:cNvSpPr/>
          <p:nvPr/>
        </p:nvSpPr>
        <p:spPr>
          <a:xfrm>
            <a:off x="777240" y="1847160"/>
            <a:ext cx="502740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300" strike="noStrike" u="none">
                <a:solidFill>
                  <a:srgbClr val="ffb454"/>
                </a:solidFill>
                <a:effectLst/>
                <a:uFillTx/>
                <a:latin typeface="Arial"/>
                <a:ea typeface="Arial"/>
              </a:rPr>
              <a:t>web credential portals</a:t>
            </a:r>
            <a:endParaRPr b="0" lang="en-US" sz="1300" strike="noStrike" u="none">
              <a:solidFill>
                <a:srgbClr val="ffffff"/>
              </a:solidFill>
              <a:effectLst/>
              <a:uFillTx/>
              <a:latin typeface="Arial"/>
            </a:endParaRPr>
          </a:p>
        </p:txBody>
      </p:sp>
      <p:sp>
        <p:nvSpPr>
          <p:cNvPr id="330" name="b1"/>
          <p:cNvSpPr/>
          <p:nvPr/>
        </p:nvSpPr>
        <p:spPr>
          <a:xfrm>
            <a:off x="777240" y="2286000"/>
            <a:ext cx="700560" cy="382320"/>
          </a:xfrm>
          <a:prstGeom prst="roundRect">
            <a:avLst>
              <a:gd name="adj" fmla="val 16667"/>
            </a:avLst>
          </a:prstGeom>
          <a:solidFill>
            <a:srgbClr val="182233"/>
          </a:solidFill>
          <a:ln w="1460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31" name="b1"/>
          <p:cNvSpPr/>
          <p:nvPr/>
        </p:nvSpPr>
        <p:spPr>
          <a:xfrm>
            <a:off x="777240" y="2286000"/>
            <a:ext cx="7005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b454"/>
                </a:solidFill>
                <a:effectLst/>
                <a:uFillTx/>
                <a:latin typeface="Courier New"/>
                <a:ea typeface="Courier New"/>
              </a:rPr>
              <a:t>/owa</a:t>
            </a:r>
            <a:endParaRPr b="0" lang="en-US" sz="950" strike="noStrike" u="none">
              <a:solidFill>
                <a:srgbClr val="ffffff"/>
              </a:solidFill>
              <a:effectLst/>
              <a:uFillTx/>
              <a:latin typeface="Arial"/>
            </a:endParaRPr>
          </a:p>
        </p:txBody>
      </p:sp>
      <p:sp>
        <p:nvSpPr>
          <p:cNvPr id="332" name="b1"/>
          <p:cNvSpPr/>
          <p:nvPr/>
        </p:nvSpPr>
        <p:spPr>
          <a:xfrm>
            <a:off x="1625760" y="2286000"/>
            <a:ext cx="700560" cy="382320"/>
          </a:xfrm>
          <a:prstGeom prst="roundRect">
            <a:avLst>
              <a:gd name="adj" fmla="val 16667"/>
            </a:avLst>
          </a:prstGeom>
          <a:solidFill>
            <a:srgbClr val="182233"/>
          </a:solidFill>
          <a:ln w="1460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33" name="b1"/>
          <p:cNvSpPr/>
          <p:nvPr/>
        </p:nvSpPr>
        <p:spPr>
          <a:xfrm>
            <a:off x="1625760" y="2286000"/>
            <a:ext cx="7005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b454"/>
                </a:solidFill>
                <a:effectLst/>
                <a:uFillTx/>
                <a:latin typeface="Courier New"/>
                <a:ea typeface="Courier New"/>
              </a:rPr>
              <a:t>M365</a:t>
            </a:r>
            <a:endParaRPr b="0" lang="en-US" sz="950" strike="noStrike" u="none">
              <a:solidFill>
                <a:srgbClr val="ffffff"/>
              </a:solidFill>
              <a:effectLst/>
              <a:uFillTx/>
              <a:latin typeface="Arial"/>
            </a:endParaRPr>
          </a:p>
        </p:txBody>
      </p:sp>
      <p:sp>
        <p:nvSpPr>
          <p:cNvPr id="334" name="b1"/>
          <p:cNvSpPr/>
          <p:nvPr/>
        </p:nvSpPr>
        <p:spPr>
          <a:xfrm>
            <a:off x="2474280" y="2286000"/>
            <a:ext cx="952920" cy="382320"/>
          </a:xfrm>
          <a:prstGeom prst="roundRect">
            <a:avLst>
              <a:gd name="adj" fmla="val 16667"/>
            </a:avLst>
          </a:prstGeom>
          <a:solidFill>
            <a:srgbClr val="182233"/>
          </a:solidFill>
          <a:ln w="1460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35" name="b1"/>
          <p:cNvSpPr/>
          <p:nvPr/>
        </p:nvSpPr>
        <p:spPr>
          <a:xfrm>
            <a:off x="2474280" y="2286000"/>
            <a:ext cx="9529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b454"/>
                </a:solidFill>
                <a:effectLst/>
                <a:uFillTx/>
                <a:latin typeface="Courier New"/>
                <a:ea typeface="Courier New"/>
              </a:rPr>
              <a:t>/citrix</a:t>
            </a:r>
            <a:endParaRPr b="0" lang="en-US" sz="950" strike="noStrike" u="none">
              <a:solidFill>
                <a:srgbClr val="ffffff"/>
              </a:solidFill>
              <a:effectLst/>
              <a:uFillTx/>
              <a:latin typeface="Arial"/>
            </a:endParaRPr>
          </a:p>
        </p:txBody>
      </p:sp>
      <p:sp>
        <p:nvSpPr>
          <p:cNvPr id="336" name="b1"/>
          <p:cNvSpPr/>
          <p:nvPr/>
        </p:nvSpPr>
        <p:spPr>
          <a:xfrm>
            <a:off x="3575160" y="2286000"/>
            <a:ext cx="1457640" cy="382320"/>
          </a:xfrm>
          <a:prstGeom prst="roundRect">
            <a:avLst>
              <a:gd name="adj" fmla="val 16667"/>
            </a:avLst>
          </a:prstGeom>
          <a:solidFill>
            <a:srgbClr val="182233"/>
          </a:solidFill>
          <a:ln w="1460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37" name="b1"/>
          <p:cNvSpPr/>
          <p:nvPr/>
        </p:nvSpPr>
        <p:spPr>
          <a:xfrm>
            <a:off x="3575160" y="2286000"/>
            <a:ext cx="145764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b454"/>
                </a:solidFill>
                <a:effectLst/>
                <a:uFillTx/>
                <a:latin typeface="Courier New"/>
                <a:ea typeface="Courier New"/>
              </a:rPr>
              <a:t>GlobalProtect</a:t>
            </a:r>
            <a:endParaRPr b="0" lang="en-US" sz="950" strike="noStrike" u="none">
              <a:solidFill>
                <a:srgbClr val="ffffff"/>
              </a:solidFill>
              <a:effectLst/>
              <a:uFillTx/>
              <a:latin typeface="Arial"/>
            </a:endParaRPr>
          </a:p>
        </p:txBody>
      </p:sp>
      <p:sp>
        <p:nvSpPr>
          <p:cNvPr id="338" name="b1"/>
          <p:cNvSpPr/>
          <p:nvPr/>
        </p:nvSpPr>
        <p:spPr>
          <a:xfrm>
            <a:off x="777240" y="2797920"/>
            <a:ext cx="784440" cy="382320"/>
          </a:xfrm>
          <a:prstGeom prst="roundRect">
            <a:avLst>
              <a:gd name="adj" fmla="val 16667"/>
            </a:avLst>
          </a:prstGeom>
          <a:solidFill>
            <a:srgbClr val="182233"/>
          </a:solidFill>
          <a:ln w="1460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39" name="b1"/>
          <p:cNvSpPr/>
          <p:nvPr/>
        </p:nvSpPr>
        <p:spPr>
          <a:xfrm>
            <a:off x="777240" y="2797920"/>
            <a:ext cx="78444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b454"/>
                </a:solidFill>
                <a:effectLst/>
                <a:uFillTx/>
                <a:latin typeface="Courier New"/>
                <a:ea typeface="Courier New"/>
              </a:rPr>
              <a:t>/saml</a:t>
            </a:r>
            <a:endParaRPr b="0" lang="en-US" sz="950" strike="noStrike" u="none">
              <a:solidFill>
                <a:srgbClr val="ffffff"/>
              </a:solidFill>
              <a:effectLst/>
              <a:uFillTx/>
              <a:latin typeface="Arial"/>
            </a:endParaRPr>
          </a:p>
        </p:txBody>
      </p:sp>
      <p:sp>
        <p:nvSpPr>
          <p:cNvPr id="340" name="b1"/>
          <p:cNvSpPr/>
          <p:nvPr/>
        </p:nvSpPr>
        <p:spPr>
          <a:xfrm>
            <a:off x="1710000" y="2797920"/>
            <a:ext cx="1373400" cy="382320"/>
          </a:xfrm>
          <a:prstGeom prst="roundRect">
            <a:avLst>
              <a:gd name="adj" fmla="val 16667"/>
            </a:avLst>
          </a:prstGeom>
          <a:solidFill>
            <a:srgbClr val="182233"/>
          </a:solidFill>
          <a:ln w="1460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41" name="b1"/>
          <p:cNvSpPr/>
          <p:nvPr/>
        </p:nvSpPr>
        <p:spPr>
          <a:xfrm>
            <a:off x="1710000" y="2797920"/>
            <a:ext cx="13734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b454"/>
                </a:solidFill>
                <a:effectLst/>
                <a:uFillTx/>
                <a:latin typeface="Courier New"/>
                <a:ea typeface="Courier New"/>
              </a:rPr>
              <a:t>autodiscover</a:t>
            </a:r>
            <a:endParaRPr b="0" lang="en-US" sz="950" strike="noStrike" u="none">
              <a:solidFill>
                <a:srgbClr val="ffffff"/>
              </a:solidFill>
              <a:effectLst/>
              <a:uFillTx/>
              <a:latin typeface="Arial"/>
            </a:endParaRPr>
          </a:p>
        </p:txBody>
      </p:sp>
      <p:sp>
        <p:nvSpPr>
          <p:cNvPr id="342" name="b1"/>
          <p:cNvSpPr/>
          <p:nvPr/>
        </p:nvSpPr>
        <p:spPr>
          <a:xfrm>
            <a:off x="3231360" y="2797920"/>
            <a:ext cx="700560" cy="382320"/>
          </a:xfrm>
          <a:prstGeom prst="roundRect">
            <a:avLst>
              <a:gd name="adj" fmla="val 16667"/>
            </a:avLst>
          </a:prstGeom>
          <a:solidFill>
            <a:srgbClr val="182233"/>
          </a:solidFill>
          <a:ln w="1460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43" name="b1"/>
          <p:cNvSpPr/>
          <p:nvPr/>
        </p:nvSpPr>
        <p:spPr>
          <a:xfrm>
            <a:off x="3231360" y="2797920"/>
            <a:ext cx="7005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b454"/>
                </a:solidFill>
                <a:effectLst/>
                <a:uFillTx/>
                <a:latin typeface="Courier New"/>
                <a:ea typeface="Courier New"/>
              </a:rPr>
              <a:t>/ecp</a:t>
            </a:r>
            <a:endParaRPr b="0" lang="en-US" sz="950" strike="noStrike" u="none">
              <a:solidFill>
                <a:srgbClr val="ffffff"/>
              </a:solidFill>
              <a:effectLst/>
              <a:uFillTx/>
              <a:latin typeface="Arial"/>
            </a:endParaRPr>
          </a:p>
        </p:txBody>
      </p:sp>
      <p:sp>
        <p:nvSpPr>
          <p:cNvPr id="344" name="b1"/>
          <p:cNvSpPr/>
          <p:nvPr/>
        </p:nvSpPr>
        <p:spPr>
          <a:xfrm>
            <a:off x="777240" y="3657600"/>
            <a:ext cx="5027400" cy="684000"/>
          </a:xfrm>
          <a:prstGeom prst="rect">
            <a:avLst/>
          </a:prstGeom>
          <a:noFill/>
          <a:ln w="0">
            <a:noFill/>
          </a:ln>
        </p:spPr>
        <p:style>
          <a:lnRef idx="0"/>
          <a:fillRef idx="0"/>
          <a:effectRef idx="0"/>
          <a:fontRef idx="minor"/>
        </p:style>
        <p:txBody>
          <a:bodyPr lIns="0" rIns="0" tIns="0" bIns="0" anchor="t">
            <a:noAutofit/>
          </a:bodyPr>
          <a:p>
            <a:pPr defTabSz="914400">
              <a:lnSpc>
                <a:spcPct val="100000"/>
              </a:lnSpc>
              <a:tabLst>
                <a:tab algn="l" pos="0"/>
              </a:tabLst>
            </a:pPr>
            <a:r>
              <a:rPr b="0" lang="en-US" sz="950" strike="noStrike" u="none">
                <a:solidFill>
                  <a:srgbClr val="93a0b4"/>
                </a:solidFill>
                <a:effectLst/>
                <a:uFillTx/>
                <a:latin typeface="Courier New"/>
                <a:ea typeface="Courier New"/>
              </a:rPr>
              <a:t>prelogin.esp is the #1 probe path; portals emit realistic product fingerprints (PAN-OS / NetScaler / Exchange build strings).</a:t>
            </a:r>
            <a:endParaRPr b="0" lang="en-US" sz="950" strike="noStrike" u="none">
              <a:solidFill>
                <a:srgbClr val="ffffff"/>
              </a:solidFill>
              <a:effectLst/>
              <a:uFillTx/>
              <a:latin typeface="Arial"/>
            </a:endParaRPr>
          </a:p>
        </p:txBody>
      </p:sp>
      <p:sp>
        <p:nvSpPr>
          <p:cNvPr id="345" name="b2"/>
          <p:cNvSpPr/>
          <p:nvPr/>
        </p:nvSpPr>
        <p:spPr>
          <a:xfrm>
            <a:off x="6263640" y="1737360"/>
            <a:ext cx="5347440" cy="2695680"/>
          </a:xfrm>
          <a:prstGeom prst="roundRect">
            <a:avLst>
              <a:gd name="adj" fmla="val 2712"/>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46" name="b2"/>
          <p:cNvSpPr/>
          <p:nvPr/>
        </p:nvSpPr>
        <p:spPr>
          <a:xfrm>
            <a:off x="6492240" y="1847160"/>
            <a:ext cx="493596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300" strike="noStrike" u="none">
                <a:solidFill>
                  <a:srgbClr val="ff4d5e"/>
                </a:solidFill>
                <a:effectLst/>
                <a:uFillTx/>
                <a:latin typeface="Arial"/>
                <a:ea typeface="Arial"/>
              </a:rPr>
              <a:t>raw protocol honeypots</a:t>
            </a:r>
            <a:endParaRPr b="0" lang="en-US" sz="1300" strike="noStrike" u="none">
              <a:solidFill>
                <a:srgbClr val="ffffff"/>
              </a:solidFill>
              <a:effectLst/>
              <a:uFillTx/>
              <a:latin typeface="Arial"/>
            </a:endParaRPr>
          </a:p>
        </p:txBody>
      </p:sp>
      <p:sp>
        <p:nvSpPr>
          <p:cNvPr id="347" name="b2"/>
          <p:cNvSpPr/>
          <p:nvPr/>
        </p:nvSpPr>
        <p:spPr>
          <a:xfrm>
            <a:off x="6492240" y="2286000"/>
            <a:ext cx="868680" cy="382320"/>
          </a:xfrm>
          <a:prstGeom prst="roundRect">
            <a:avLst>
              <a:gd name="adj" fmla="val 16667"/>
            </a:avLst>
          </a:prstGeom>
          <a:solidFill>
            <a:srgbClr val="182233"/>
          </a:solidFill>
          <a:ln w="14605">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48" name="b2"/>
          <p:cNvSpPr/>
          <p:nvPr/>
        </p:nvSpPr>
        <p:spPr>
          <a:xfrm>
            <a:off x="6492240" y="2286000"/>
            <a:ext cx="8686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4d5e"/>
                </a:solidFill>
                <a:effectLst/>
                <a:uFillTx/>
                <a:latin typeface="Courier New"/>
                <a:ea typeface="Courier New"/>
              </a:rPr>
              <a:t>SSH:22</a:t>
            </a:r>
            <a:endParaRPr b="0" lang="en-US" sz="950" strike="noStrike" u="none">
              <a:solidFill>
                <a:srgbClr val="ffffff"/>
              </a:solidFill>
              <a:effectLst/>
              <a:uFillTx/>
              <a:latin typeface="Arial"/>
            </a:endParaRPr>
          </a:p>
        </p:txBody>
      </p:sp>
      <p:sp>
        <p:nvSpPr>
          <p:cNvPr id="349" name="b2"/>
          <p:cNvSpPr/>
          <p:nvPr/>
        </p:nvSpPr>
        <p:spPr>
          <a:xfrm>
            <a:off x="7508880" y="2286000"/>
            <a:ext cx="1036800" cy="382320"/>
          </a:xfrm>
          <a:prstGeom prst="roundRect">
            <a:avLst>
              <a:gd name="adj" fmla="val 16667"/>
            </a:avLst>
          </a:prstGeom>
          <a:solidFill>
            <a:srgbClr val="182233"/>
          </a:solidFill>
          <a:ln w="14605">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50" name="b2"/>
          <p:cNvSpPr/>
          <p:nvPr/>
        </p:nvSpPr>
        <p:spPr>
          <a:xfrm>
            <a:off x="7508880" y="2286000"/>
            <a:ext cx="10368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4d5e"/>
                </a:solidFill>
                <a:effectLst/>
                <a:uFillTx/>
                <a:latin typeface="Courier New"/>
                <a:ea typeface="Courier New"/>
              </a:rPr>
              <a:t>RDP:3389</a:t>
            </a:r>
            <a:endParaRPr b="0" lang="en-US" sz="950" strike="noStrike" u="none">
              <a:solidFill>
                <a:srgbClr val="ffffff"/>
              </a:solidFill>
              <a:effectLst/>
              <a:uFillTx/>
              <a:latin typeface="Arial"/>
            </a:endParaRPr>
          </a:p>
        </p:txBody>
      </p:sp>
      <p:sp>
        <p:nvSpPr>
          <p:cNvPr id="351" name="b2"/>
          <p:cNvSpPr/>
          <p:nvPr/>
        </p:nvSpPr>
        <p:spPr>
          <a:xfrm>
            <a:off x="8694000" y="2286000"/>
            <a:ext cx="1036800" cy="382320"/>
          </a:xfrm>
          <a:prstGeom prst="roundRect">
            <a:avLst>
              <a:gd name="adj" fmla="val 16667"/>
            </a:avLst>
          </a:prstGeom>
          <a:solidFill>
            <a:srgbClr val="182233"/>
          </a:solidFill>
          <a:ln w="14605">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52" name="b2"/>
          <p:cNvSpPr/>
          <p:nvPr/>
        </p:nvSpPr>
        <p:spPr>
          <a:xfrm>
            <a:off x="8694000" y="2286000"/>
            <a:ext cx="10368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4d5e"/>
                </a:solidFill>
                <a:effectLst/>
                <a:uFillTx/>
                <a:latin typeface="Courier New"/>
                <a:ea typeface="Courier New"/>
              </a:rPr>
              <a:t>VNC:5900</a:t>
            </a:r>
            <a:endParaRPr b="0" lang="en-US" sz="950" strike="noStrike" u="none">
              <a:solidFill>
                <a:srgbClr val="ffffff"/>
              </a:solidFill>
              <a:effectLst/>
              <a:uFillTx/>
              <a:latin typeface="Arial"/>
            </a:endParaRPr>
          </a:p>
        </p:txBody>
      </p:sp>
      <p:sp>
        <p:nvSpPr>
          <p:cNvPr id="353" name="b2"/>
          <p:cNvSpPr/>
          <p:nvPr/>
        </p:nvSpPr>
        <p:spPr>
          <a:xfrm>
            <a:off x="9879120" y="2286000"/>
            <a:ext cx="1205280" cy="382320"/>
          </a:xfrm>
          <a:prstGeom prst="roundRect">
            <a:avLst>
              <a:gd name="adj" fmla="val 16667"/>
            </a:avLst>
          </a:prstGeom>
          <a:solidFill>
            <a:srgbClr val="182233"/>
          </a:solidFill>
          <a:ln w="14605">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54" name="b2"/>
          <p:cNvSpPr/>
          <p:nvPr/>
        </p:nvSpPr>
        <p:spPr>
          <a:xfrm>
            <a:off x="9879120" y="2286000"/>
            <a:ext cx="12052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4d5e"/>
                </a:solidFill>
                <a:effectLst/>
                <a:uFillTx/>
                <a:latin typeface="Courier New"/>
                <a:ea typeface="Courier New"/>
              </a:rPr>
              <a:t>MySQL:3306</a:t>
            </a:r>
            <a:endParaRPr b="0" lang="en-US" sz="950" strike="noStrike" u="none">
              <a:solidFill>
                <a:srgbClr val="ffffff"/>
              </a:solidFill>
              <a:effectLst/>
              <a:uFillTx/>
              <a:latin typeface="Arial"/>
            </a:endParaRPr>
          </a:p>
        </p:txBody>
      </p:sp>
      <p:sp>
        <p:nvSpPr>
          <p:cNvPr id="355" name="b2"/>
          <p:cNvSpPr/>
          <p:nvPr/>
        </p:nvSpPr>
        <p:spPr>
          <a:xfrm>
            <a:off x="6492240" y="3657600"/>
            <a:ext cx="4935960" cy="684000"/>
          </a:xfrm>
          <a:prstGeom prst="rect">
            <a:avLst/>
          </a:prstGeom>
          <a:noFill/>
          <a:ln w="0">
            <a:noFill/>
          </a:ln>
        </p:spPr>
        <p:style>
          <a:lnRef idx="0"/>
          <a:fillRef idx="0"/>
          <a:effectRef idx="0"/>
          <a:fontRef idx="minor"/>
        </p:style>
        <p:txBody>
          <a:bodyPr lIns="0" rIns="0" tIns="0" bIns="0" anchor="t">
            <a:noAutofit/>
          </a:bodyPr>
          <a:p>
            <a:pPr defTabSz="914400">
              <a:lnSpc>
                <a:spcPct val="100000"/>
              </a:lnSpc>
              <a:tabLst>
                <a:tab algn="l" pos="0"/>
              </a:tabLst>
            </a:pPr>
            <a:r>
              <a:rPr b="0" lang="en-US" sz="950" strike="noStrike" u="none">
                <a:solidFill>
                  <a:srgbClr val="93a0b4"/>
                </a:solidFill>
                <a:effectLst/>
                <a:uFillTx/>
                <a:latin typeface="Courier New"/>
                <a:ea typeface="Courier New"/>
              </a:rPr>
              <a:t>real listeners on classic ports → mostly scan recon (the ~6 M noise rows); credential-linked TTA happens on the portals.</a:t>
            </a:r>
            <a:endParaRPr b="0" lang="en-US" sz="950" strike="noStrike" u="none">
              <a:solidFill>
                <a:srgbClr val="ffffff"/>
              </a:solidFill>
              <a:effectLst/>
              <a:uFillTx/>
              <a:latin typeface="Arial"/>
            </a:endParaRPr>
          </a:p>
        </p:txBody>
      </p:sp>
      <p:sp>
        <p:nvSpPr>
          <p:cNvPr id="356" name="b3"/>
          <p:cNvSpPr/>
          <p:nvPr/>
        </p:nvSpPr>
        <p:spPr>
          <a:xfrm>
            <a:off x="548640" y="4617720"/>
            <a:ext cx="11089800" cy="1461240"/>
          </a:xfrm>
          <a:prstGeom prst="roundRect">
            <a:avLst>
              <a:gd name="adj" fmla="val 5000"/>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57" name="b3"/>
          <p:cNvSpPr/>
          <p:nvPr/>
        </p:nvSpPr>
        <p:spPr>
          <a:xfrm>
            <a:off x="777240" y="4718160"/>
            <a:ext cx="548460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300" strike="noStrike" u="none">
                <a:solidFill>
                  <a:srgbClr val="5bffc4"/>
                </a:solidFill>
                <a:effectLst/>
                <a:uFillTx/>
                <a:latin typeface="Arial"/>
                <a:ea typeface="Arial"/>
              </a:rPr>
              <a:t>captured on every hit</a:t>
            </a:r>
            <a:endParaRPr b="0" lang="en-US" sz="1300" strike="noStrike" u="none">
              <a:solidFill>
                <a:srgbClr val="ffffff"/>
              </a:solidFill>
              <a:effectLst/>
              <a:uFillTx/>
              <a:latin typeface="Arial"/>
            </a:endParaRPr>
          </a:p>
        </p:txBody>
      </p:sp>
      <p:sp>
        <p:nvSpPr>
          <p:cNvPr id="358" name="b3"/>
          <p:cNvSpPr/>
          <p:nvPr/>
        </p:nvSpPr>
        <p:spPr>
          <a:xfrm>
            <a:off x="777240" y="5139000"/>
            <a:ext cx="1373400" cy="382320"/>
          </a:xfrm>
          <a:prstGeom prst="roundRect">
            <a:avLst>
              <a:gd name="adj" fmla="val 16667"/>
            </a:avLst>
          </a:prstGeom>
          <a:solidFill>
            <a:srgbClr val="182233"/>
          </a:solidFill>
          <a:ln w="14605">
            <a:solidFill>
              <a:srgbClr val="44c8f5"/>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59" name="b3"/>
          <p:cNvSpPr/>
          <p:nvPr/>
        </p:nvSpPr>
        <p:spPr>
          <a:xfrm>
            <a:off x="777240" y="5139000"/>
            <a:ext cx="13734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44c8f5"/>
                </a:solidFill>
                <a:effectLst/>
                <a:uFillTx/>
                <a:latin typeface="Courier New"/>
                <a:ea typeface="Courier New"/>
              </a:rPr>
              <a:t>full headers</a:t>
            </a:r>
            <a:endParaRPr b="0" lang="en-US" sz="950" strike="noStrike" u="none">
              <a:solidFill>
                <a:srgbClr val="ffffff"/>
              </a:solidFill>
              <a:effectLst/>
              <a:uFillTx/>
              <a:latin typeface="Arial"/>
            </a:endParaRPr>
          </a:p>
        </p:txBody>
      </p:sp>
      <p:sp>
        <p:nvSpPr>
          <p:cNvPr id="360" name="b3"/>
          <p:cNvSpPr/>
          <p:nvPr/>
        </p:nvSpPr>
        <p:spPr>
          <a:xfrm>
            <a:off x="2298960" y="5139000"/>
            <a:ext cx="1373400" cy="382320"/>
          </a:xfrm>
          <a:prstGeom prst="roundRect">
            <a:avLst>
              <a:gd name="adj" fmla="val 16667"/>
            </a:avLst>
          </a:prstGeom>
          <a:solidFill>
            <a:srgbClr val="182233"/>
          </a:solidFill>
          <a:ln w="14605">
            <a:solidFill>
              <a:srgbClr val="44c8f5"/>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61" name="b3"/>
          <p:cNvSpPr/>
          <p:nvPr/>
        </p:nvSpPr>
        <p:spPr>
          <a:xfrm>
            <a:off x="2298960" y="5139000"/>
            <a:ext cx="13734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44c8f5"/>
                </a:solidFill>
                <a:effectLst/>
                <a:uFillTx/>
                <a:latin typeface="Courier New"/>
                <a:ea typeface="Courier New"/>
              </a:rPr>
              <a:t>≤512 KB body</a:t>
            </a:r>
            <a:endParaRPr b="0" lang="en-US" sz="950" strike="noStrike" u="none">
              <a:solidFill>
                <a:srgbClr val="ffffff"/>
              </a:solidFill>
              <a:effectLst/>
              <a:uFillTx/>
              <a:latin typeface="Arial"/>
            </a:endParaRPr>
          </a:p>
        </p:txBody>
      </p:sp>
      <p:sp>
        <p:nvSpPr>
          <p:cNvPr id="362" name="b3"/>
          <p:cNvSpPr/>
          <p:nvPr/>
        </p:nvSpPr>
        <p:spPr>
          <a:xfrm>
            <a:off x="3820320" y="5139000"/>
            <a:ext cx="952920" cy="382320"/>
          </a:xfrm>
          <a:prstGeom prst="roundRect">
            <a:avLst>
              <a:gd name="adj" fmla="val 16667"/>
            </a:avLst>
          </a:prstGeom>
          <a:solidFill>
            <a:srgbClr val="182233"/>
          </a:solidFill>
          <a:ln w="14605">
            <a:solidFill>
              <a:srgbClr val="44c8f5"/>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63" name="b3"/>
          <p:cNvSpPr/>
          <p:nvPr/>
        </p:nvSpPr>
        <p:spPr>
          <a:xfrm>
            <a:off x="3820320" y="5139000"/>
            <a:ext cx="9529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44c8f5"/>
                </a:solidFill>
                <a:effectLst/>
                <a:uFillTx/>
                <a:latin typeface="Courier New"/>
                <a:ea typeface="Courier New"/>
              </a:rPr>
              <a:t>cookies</a:t>
            </a:r>
            <a:endParaRPr b="0" lang="en-US" sz="950" strike="noStrike" u="none">
              <a:solidFill>
                <a:srgbClr val="ffffff"/>
              </a:solidFill>
              <a:effectLst/>
              <a:uFillTx/>
              <a:latin typeface="Arial"/>
            </a:endParaRPr>
          </a:p>
        </p:txBody>
      </p:sp>
      <p:sp>
        <p:nvSpPr>
          <p:cNvPr id="364" name="b3"/>
          <p:cNvSpPr/>
          <p:nvPr/>
        </p:nvSpPr>
        <p:spPr>
          <a:xfrm>
            <a:off x="4921200" y="5139000"/>
            <a:ext cx="952920" cy="382320"/>
          </a:xfrm>
          <a:prstGeom prst="roundRect">
            <a:avLst>
              <a:gd name="adj" fmla="val 16667"/>
            </a:avLst>
          </a:prstGeom>
          <a:solidFill>
            <a:srgbClr val="182233"/>
          </a:solidFill>
          <a:ln w="14605">
            <a:solidFill>
              <a:srgbClr val="44c8f5"/>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65" name="b3"/>
          <p:cNvSpPr/>
          <p:nvPr/>
        </p:nvSpPr>
        <p:spPr>
          <a:xfrm>
            <a:off x="4921200" y="5139000"/>
            <a:ext cx="9529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44c8f5"/>
                </a:solidFill>
                <a:effectLst/>
                <a:uFillTx/>
                <a:latin typeface="Courier New"/>
                <a:ea typeface="Courier New"/>
              </a:rPr>
              <a:t>TLS JA3</a:t>
            </a:r>
            <a:endParaRPr b="0" lang="en-US" sz="950" strike="noStrike" u="none">
              <a:solidFill>
                <a:srgbClr val="ffffff"/>
              </a:solidFill>
              <a:effectLst/>
              <a:uFillTx/>
              <a:latin typeface="Arial"/>
            </a:endParaRPr>
          </a:p>
        </p:txBody>
      </p:sp>
      <p:sp>
        <p:nvSpPr>
          <p:cNvPr id="366" name="b3"/>
          <p:cNvSpPr/>
          <p:nvPr/>
        </p:nvSpPr>
        <p:spPr>
          <a:xfrm>
            <a:off x="6022080" y="5139000"/>
            <a:ext cx="1121040" cy="382320"/>
          </a:xfrm>
          <a:prstGeom prst="roundRect">
            <a:avLst>
              <a:gd name="adj" fmla="val 16667"/>
            </a:avLst>
          </a:prstGeom>
          <a:solidFill>
            <a:srgbClr val="182233"/>
          </a:solidFill>
          <a:ln w="14605">
            <a:solidFill>
              <a:srgbClr val="44c8f5"/>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67" name="b3"/>
          <p:cNvSpPr/>
          <p:nvPr/>
        </p:nvSpPr>
        <p:spPr>
          <a:xfrm>
            <a:off x="6022080" y="5139000"/>
            <a:ext cx="112104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44c8f5"/>
                </a:solidFill>
                <a:effectLst/>
                <a:uFillTx/>
                <a:latin typeface="Courier New"/>
                <a:ea typeface="Courier New"/>
              </a:rPr>
              <a:t>source IP</a:t>
            </a:r>
            <a:endParaRPr b="0" lang="en-US" sz="950" strike="noStrike" u="none">
              <a:solidFill>
                <a:srgbClr val="ffffff"/>
              </a:solidFill>
              <a:effectLst/>
              <a:uFillTx/>
              <a:latin typeface="Arial"/>
            </a:endParaRPr>
          </a:p>
        </p:txBody>
      </p:sp>
      <p:sp>
        <p:nvSpPr>
          <p:cNvPr id="368" name="b3"/>
          <p:cNvSpPr/>
          <p:nvPr/>
        </p:nvSpPr>
        <p:spPr>
          <a:xfrm>
            <a:off x="7291440" y="5139000"/>
            <a:ext cx="1205280" cy="382320"/>
          </a:xfrm>
          <a:prstGeom prst="roundRect">
            <a:avLst>
              <a:gd name="adj" fmla="val 16667"/>
            </a:avLst>
          </a:prstGeom>
          <a:solidFill>
            <a:srgbClr val="182233"/>
          </a:solidFill>
          <a:ln w="14605">
            <a:solidFill>
              <a:srgbClr val="44c8f5"/>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69" name="b3"/>
          <p:cNvSpPr/>
          <p:nvPr/>
        </p:nvSpPr>
        <p:spPr>
          <a:xfrm>
            <a:off x="7291440" y="5139000"/>
            <a:ext cx="12052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44c8f5"/>
                </a:solidFill>
                <a:effectLst/>
                <a:uFillTx/>
                <a:latin typeface="Courier New"/>
                <a:ea typeface="Courier New"/>
              </a:rPr>
              <a:t>keystrokes</a:t>
            </a:r>
            <a:endParaRPr b="0" lang="en-US" sz="950" strike="noStrike" u="none">
              <a:solidFill>
                <a:srgbClr val="ffffff"/>
              </a:solidFill>
              <a:effectLst/>
              <a:uFillTx/>
              <a:latin typeface="Arial"/>
            </a:endParaRPr>
          </a:p>
        </p:txBody>
      </p:sp>
      <p:sp>
        <p:nvSpPr>
          <p:cNvPr id="370" name="b3"/>
          <p:cNvSpPr/>
          <p:nvPr/>
        </p:nvSpPr>
        <p:spPr>
          <a:xfrm>
            <a:off x="777240" y="5650920"/>
            <a:ext cx="105138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950" strike="noStrike" u="none">
                <a:solidFill>
                  <a:srgbClr val="2ee6a6"/>
                </a:solidFill>
                <a:effectLst/>
                <a:uFillTx/>
                <a:latin typeface="Courier New"/>
                <a:ea typeface="Courier New"/>
              </a:rPr>
              <a:t>→ enrich async: GeoIP · ASN · Tor · AbuseIPDB · VirusTotal</a:t>
            </a:r>
            <a:endParaRPr b="0" lang="en-US" sz="950" strike="noStrike" u="none">
              <a:solidFill>
                <a:srgbClr val="ffffff"/>
              </a:solidFill>
              <a:effectLst/>
              <a:uFillTx/>
              <a:latin typeface="Arial"/>
            </a:endParaRPr>
          </a:p>
        </p:txBody>
      </p:sp>
      <p:sp>
        <p:nvSpPr>
          <p:cNvPr id="371" name="Shape 45"/>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372" name="Text 46"/>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373" name="Text 47"/>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honeypot</a:t>
            </a:r>
            <a:endParaRPr b="0" lang="en-US" sz="850" strike="noStrike" u="none">
              <a:solidFill>
                <a:srgbClr val="ffffff"/>
              </a:solidFill>
              <a:effectLst/>
              <a:uFillTx/>
              <a:latin typeface="Arial"/>
            </a:endParaRPr>
          </a:p>
        </p:txBody>
      </p:sp>
      <p:sp>
        <p:nvSpPr>
          <p:cNvPr id="374" name="Text 48"/>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13</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375"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b084ff"/>
                </a:solidFill>
                <a:effectLst/>
                <a:uFillTx/>
                <a:latin typeface="Courier New"/>
                <a:ea typeface="Courier New"/>
              </a:rPr>
              <a:t>deception.py · deception_responder.py</a:t>
            </a:r>
            <a:endParaRPr b="0" lang="en-US" sz="1300" strike="noStrike" u="none">
              <a:solidFill>
                <a:srgbClr val="ffffff"/>
              </a:solidFill>
              <a:effectLst/>
              <a:uFillTx/>
              <a:latin typeface="Arial"/>
            </a:endParaRPr>
          </a:p>
        </p:txBody>
      </p:sp>
      <p:sp>
        <p:nvSpPr>
          <p:cNvPr id="376" name="Text 1"/>
          <p:cNvSpPr/>
          <p:nvPr/>
        </p:nvSpPr>
        <p:spPr>
          <a:xfrm>
            <a:off x="548640" y="868680"/>
            <a:ext cx="11062440" cy="72972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2700" strike="noStrike" u="none">
                <a:solidFill>
                  <a:srgbClr val="e8eef6"/>
                </a:solidFill>
                <a:effectLst/>
                <a:uFillTx/>
                <a:latin typeface="Arial"/>
                <a:ea typeface="Arial"/>
              </a:rPr>
              <a:t>Deception &amp; anti-AI tripwires</a:t>
            </a:r>
            <a:endParaRPr b="0" lang="en-US" sz="2700" strike="noStrike" u="none">
              <a:solidFill>
                <a:srgbClr val="ffffff"/>
              </a:solidFill>
              <a:effectLst/>
              <a:uFillTx/>
              <a:latin typeface="Arial"/>
            </a:endParaRPr>
          </a:p>
        </p:txBody>
      </p:sp>
      <p:sp>
        <p:nvSpPr>
          <p:cNvPr id="377" name="b1"/>
          <p:cNvSpPr/>
          <p:nvPr/>
        </p:nvSpPr>
        <p:spPr>
          <a:xfrm>
            <a:off x="548640" y="1783080"/>
            <a:ext cx="5393160" cy="1872720"/>
          </a:xfrm>
          <a:prstGeom prst="roundRect">
            <a:avLst>
              <a:gd name="adj" fmla="val 3902"/>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78" name="b1"/>
          <p:cNvSpPr/>
          <p:nvPr/>
        </p:nvSpPr>
        <p:spPr>
          <a:xfrm>
            <a:off x="749880" y="1874520"/>
            <a:ext cx="493596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400" strike="noStrike" u="none">
                <a:solidFill>
                  <a:srgbClr val="ffb454"/>
                </a:solidFill>
                <a:effectLst/>
                <a:uFillTx/>
                <a:latin typeface="Arial"/>
                <a:ea typeface="Arial"/>
              </a:rPr>
              <a:t>ProductFingerprint</a:t>
            </a:r>
            <a:endParaRPr b="0" lang="en-US" sz="1400" strike="noStrike" u="none">
              <a:solidFill>
                <a:srgbClr val="ffffff"/>
              </a:solidFill>
              <a:effectLst/>
              <a:uFillTx/>
              <a:latin typeface="Arial"/>
            </a:endParaRPr>
          </a:p>
        </p:txBody>
      </p:sp>
      <p:sp>
        <p:nvSpPr>
          <p:cNvPr id="379" name="b1"/>
          <p:cNvSpPr/>
          <p:nvPr/>
        </p:nvSpPr>
        <p:spPr>
          <a:xfrm>
            <a:off x="804600" y="2313360"/>
            <a:ext cx="4890240" cy="127836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Realistic NetScaler / PAN-OS / Exchange build strings.</a:t>
            </a:r>
            <a:endParaRPr b="0" lang="en-US" sz="10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Some CVE-flagged → looks exploitable.</a:t>
            </a:r>
            <a:endParaRPr b="0" lang="en-US" sz="10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Draws scanners deeper, on our terms.</a:t>
            </a:r>
            <a:endParaRPr b="0" lang="en-US" sz="1000" strike="noStrike" u="none">
              <a:solidFill>
                <a:srgbClr val="ffffff"/>
              </a:solidFill>
              <a:effectLst/>
              <a:uFillTx/>
              <a:latin typeface="Arial"/>
            </a:endParaRPr>
          </a:p>
        </p:txBody>
      </p:sp>
      <p:sp>
        <p:nvSpPr>
          <p:cNvPr id="380" name="b2"/>
          <p:cNvSpPr/>
          <p:nvPr/>
        </p:nvSpPr>
        <p:spPr>
          <a:xfrm>
            <a:off x="6172200" y="1783080"/>
            <a:ext cx="5393160" cy="1872720"/>
          </a:xfrm>
          <a:prstGeom prst="roundRect">
            <a:avLst>
              <a:gd name="adj" fmla="val 3902"/>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81" name="b2"/>
          <p:cNvSpPr/>
          <p:nvPr/>
        </p:nvSpPr>
        <p:spPr>
          <a:xfrm>
            <a:off x="6373440" y="1874520"/>
            <a:ext cx="493596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400" strike="noStrike" u="none">
                <a:solidFill>
                  <a:srgbClr val="ff4d5e"/>
                </a:solidFill>
                <a:effectLst/>
                <a:uFillTx/>
                <a:latin typeface="Arial"/>
                <a:ea typeface="Arial"/>
              </a:rPr>
              <a:t>Stateful fake shell</a:t>
            </a:r>
            <a:endParaRPr b="0" lang="en-US" sz="1400" strike="noStrike" u="none">
              <a:solidFill>
                <a:srgbClr val="ffffff"/>
              </a:solidFill>
              <a:effectLst/>
              <a:uFillTx/>
              <a:latin typeface="Arial"/>
            </a:endParaRPr>
          </a:p>
        </p:txBody>
      </p:sp>
      <p:sp>
        <p:nvSpPr>
          <p:cNvPr id="382" name="b2"/>
          <p:cNvSpPr/>
          <p:nvPr/>
        </p:nvSpPr>
        <p:spPr>
          <a:xfrm>
            <a:off x="6428160" y="2313360"/>
            <a:ext cx="4890240" cy="127836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Answers commands, fake /etc/passwd, fake users/tables.</a:t>
            </a:r>
            <a:endParaRPr b="0" lang="en-US" sz="10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State lives OUTSIDE any LLM — can't be prompt-talked out.</a:t>
            </a:r>
            <a:endParaRPr b="0" lang="en-US" sz="10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Burns attacker (and bot) time.</a:t>
            </a:r>
            <a:endParaRPr b="0" lang="en-US" sz="1000" strike="noStrike" u="none">
              <a:solidFill>
                <a:srgbClr val="ffffff"/>
              </a:solidFill>
              <a:effectLst/>
              <a:uFillTx/>
              <a:latin typeface="Arial"/>
            </a:endParaRPr>
          </a:p>
        </p:txBody>
      </p:sp>
      <p:sp>
        <p:nvSpPr>
          <p:cNvPr id="383" name="b3"/>
          <p:cNvSpPr/>
          <p:nvPr/>
        </p:nvSpPr>
        <p:spPr>
          <a:xfrm>
            <a:off x="548640" y="3886200"/>
            <a:ext cx="5393160" cy="1872720"/>
          </a:xfrm>
          <a:prstGeom prst="roundRect">
            <a:avLst>
              <a:gd name="adj" fmla="val 3902"/>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84" name="b3"/>
          <p:cNvSpPr/>
          <p:nvPr/>
        </p:nvSpPr>
        <p:spPr>
          <a:xfrm>
            <a:off x="749880" y="3977640"/>
            <a:ext cx="493596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400" strike="noStrike" u="none">
                <a:solidFill>
                  <a:srgbClr val="b084ff"/>
                </a:solidFill>
                <a:effectLst/>
                <a:uFillTx/>
                <a:latin typeface="Arial"/>
                <a:ea typeface="Arial"/>
              </a:rPr>
              <a:t>LLM tripwires</a:t>
            </a:r>
            <a:endParaRPr b="0" lang="en-US" sz="1400" strike="noStrike" u="none">
              <a:solidFill>
                <a:srgbClr val="ffffff"/>
              </a:solidFill>
              <a:effectLst/>
              <a:uFillTx/>
              <a:latin typeface="Arial"/>
            </a:endParaRPr>
          </a:p>
        </p:txBody>
      </p:sp>
      <p:sp>
        <p:nvSpPr>
          <p:cNvPr id="385" name="b3"/>
          <p:cNvSpPr/>
          <p:nvPr/>
        </p:nvSpPr>
        <p:spPr>
          <a:xfrm>
            <a:off x="804600" y="4416480"/>
            <a:ext cx="4890240" cy="127836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Prompt-injection planted for AI-driven scanners.</a:t>
            </a:r>
            <a:endParaRPr b="0" lang="en-US" sz="10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The instructions on the page are ours.</a:t>
            </a:r>
            <a:endParaRPr b="0" lang="en-US" sz="10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Catches autonomous-agent recon.</a:t>
            </a:r>
            <a:endParaRPr b="0" lang="en-US" sz="1000" strike="noStrike" u="none">
              <a:solidFill>
                <a:srgbClr val="ffffff"/>
              </a:solidFill>
              <a:effectLst/>
              <a:uFillTx/>
              <a:latin typeface="Arial"/>
            </a:endParaRPr>
          </a:p>
        </p:txBody>
      </p:sp>
      <p:sp>
        <p:nvSpPr>
          <p:cNvPr id="386" name="b4"/>
          <p:cNvSpPr/>
          <p:nvPr/>
        </p:nvSpPr>
        <p:spPr>
          <a:xfrm>
            <a:off x="6172200" y="3886200"/>
            <a:ext cx="5393160" cy="1872720"/>
          </a:xfrm>
          <a:prstGeom prst="roundRect">
            <a:avLst>
              <a:gd name="adj" fmla="val 3902"/>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87" name="b4"/>
          <p:cNvSpPr/>
          <p:nvPr/>
        </p:nvSpPr>
        <p:spPr>
          <a:xfrm>
            <a:off x="6373440" y="3977640"/>
            <a:ext cx="493596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400" strike="noStrike" u="none">
                <a:solidFill>
                  <a:srgbClr val="44c8f5"/>
                </a:solidFill>
                <a:effectLst/>
                <a:uFillTx/>
                <a:latin typeface="Arial"/>
                <a:ea typeface="Arial"/>
              </a:rPr>
              <a:t>Bot scoring</a:t>
            </a:r>
            <a:endParaRPr b="0" lang="en-US" sz="1400" strike="noStrike" u="none">
              <a:solidFill>
                <a:srgbClr val="ffffff"/>
              </a:solidFill>
              <a:effectLst/>
              <a:uFillTx/>
              <a:latin typeface="Arial"/>
            </a:endParaRPr>
          </a:p>
        </p:txBody>
      </p:sp>
      <p:sp>
        <p:nvSpPr>
          <p:cNvPr id="388" name="b4"/>
          <p:cNvSpPr/>
          <p:nvPr/>
        </p:nvSpPr>
        <p:spPr>
          <a:xfrm>
            <a:off x="6428160" y="4416480"/>
            <a:ext cx="4890240" cy="127836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browser_fingerprints.bot_probability.</a:t>
            </a:r>
            <a:endParaRPr b="0" lang="en-US" sz="10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~20 weighted signals: webdriver_true −0.40, headless UA −0.35, CDP, swiftshader…</a:t>
            </a:r>
            <a:endParaRPr b="0" lang="en-US" sz="10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00" strike="noStrike" u="none">
                <a:solidFill>
                  <a:srgbClr val="93a0b4"/>
                </a:solidFill>
                <a:effectLst/>
                <a:uFillTx/>
                <a:latin typeface="Arial"/>
                <a:ea typeface="Arial"/>
              </a:rPr>
              <a:t>Separates humans from automation.</a:t>
            </a:r>
            <a:endParaRPr b="0" lang="en-US" sz="1000" strike="noStrike" u="none">
              <a:solidFill>
                <a:srgbClr val="ffffff"/>
              </a:solidFill>
              <a:effectLst/>
              <a:uFillTx/>
              <a:latin typeface="Arial"/>
            </a:endParaRPr>
          </a:p>
        </p:txBody>
      </p:sp>
      <p:sp>
        <p:nvSpPr>
          <p:cNvPr id="389" name="Shape 14"/>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390" name="Text 15"/>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391" name="Text 16"/>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deception</a:t>
            </a:r>
            <a:endParaRPr b="0" lang="en-US" sz="850" strike="noStrike" u="none">
              <a:solidFill>
                <a:srgbClr val="ffffff"/>
              </a:solidFill>
              <a:effectLst/>
              <a:uFillTx/>
              <a:latin typeface="Arial"/>
            </a:endParaRPr>
          </a:p>
        </p:txBody>
      </p:sp>
      <p:sp>
        <p:nvSpPr>
          <p:cNvPr id="392" name="Text 17"/>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14</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393"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44c8f5"/>
                </a:solidFill>
                <a:effectLst/>
                <a:uFillTx/>
                <a:latin typeface="Courier New"/>
                <a:ea typeface="Courier New"/>
              </a:rPr>
              <a:t>evasion.py · fingerprint_processor.py</a:t>
            </a:r>
            <a:endParaRPr b="0" lang="en-US" sz="1300" strike="noStrike" u="none">
              <a:solidFill>
                <a:srgbClr val="ffffff"/>
              </a:solidFill>
              <a:effectLst/>
              <a:uFillTx/>
              <a:latin typeface="Arial"/>
            </a:endParaRPr>
          </a:p>
        </p:txBody>
      </p:sp>
      <p:sp>
        <p:nvSpPr>
          <p:cNvPr id="394" name="Text 1"/>
          <p:cNvSpPr/>
          <p:nvPr/>
        </p:nvSpPr>
        <p:spPr>
          <a:xfrm>
            <a:off x="548640" y="868680"/>
            <a:ext cx="11062440" cy="72972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2700" strike="noStrike" u="none">
                <a:solidFill>
                  <a:srgbClr val="e8eef6"/>
                </a:solidFill>
                <a:effectLst/>
                <a:uFillTx/>
                <a:latin typeface="Arial"/>
                <a:ea typeface="Arial"/>
              </a:rPr>
              <a:t>Evasion (outbound) &amp; Fingerprinting (inbound)</a:t>
            </a:r>
            <a:endParaRPr b="0" lang="en-US" sz="2700" strike="noStrike" u="none">
              <a:solidFill>
                <a:srgbClr val="ffffff"/>
              </a:solidFill>
              <a:effectLst/>
              <a:uFillTx/>
              <a:latin typeface="Arial"/>
            </a:endParaRPr>
          </a:p>
        </p:txBody>
      </p:sp>
      <p:sp>
        <p:nvSpPr>
          <p:cNvPr id="395" name="b1"/>
          <p:cNvSpPr/>
          <p:nvPr/>
        </p:nvSpPr>
        <p:spPr>
          <a:xfrm>
            <a:off x="548640" y="1783080"/>
            <a:ext cx="5484600" cy="3975840"/>
          </a:xfrm>
          <a:prstGeom prst="roundRect">
            <a:avLst>
              <a:gd name="adj" fmla="val 1839"/>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96" name="b1"/>
          <p:cNvSpPr/>
          <p:nvPr/>
        </p:nvSpPr>
        <p:spPr>
          <a:xfrm>
            <a:off x="777240" y="1901880"/>
            <a:ext cx="502740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400" strike="noStrike" u="none">
                <a:solidFill>
                  <a:srgbClr val="44c8f5"/>
                </a:solidFill>
                <a:effectLst/>
                <a:uFillTx/>
                <a:latin typeface="Arial"/>
                <a:ea typeface="Arial"/>
              </a:rPr>
              <a:t>Fetch like a victim (outbound)</a:t>
            </a:r>
            <a:endParaRPr b="0" lang="en-US" sz="1400" strike="noStrike" u="none">
              <a:solidFill>
                <a:srgbClr val="ffffff"/>
              </a:solidFill>
              <a:effectLst/>
              <a:uFillTx/>
              <a:latin typeface="Arial"/>
            </a:endParaRPr>
          </a:p>
        </p:txBody>
      </p:sp>
      <p:sp>
        <p:nvSpPr>
          <p:cNvPr id="397" name="b1"/>
          <p:cNvSpPr/>
          <p:nvPr/>
        </p:nvSpPr>
        <p:spPr>
          <a:xfrm>
            <a:off x="822960" y="2377440"/>
            <a:ext cx="4935960" cy="319860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Playwright-stealth headless; AutomationControlled disabled.</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JA3/JA4 TLS impersonation via curl_cffi — handshake matches a real browser.</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Residential proxy egress; per-URL context isolation.</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Cloudflare / CAPTCHA handling; cloaking detection (scanner-page vs victim-page).</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Goal: become unremarkable to the kit's anti-analysis.</a:t>
            </a:r>
            <a:endParaRPr b="0" lang="en-US" sz="1100" strike="noStrike" u="none">
              <a:solidFill>
                <a:srgbClr val="ffffff"/>
              </a:solidFill>
              <a:effectLst/>
              <a:uFillTx/>
              <a:latin typeface="Arial"/>
            </a:endParaRPr>
          </a:p>
        </p:txBody>
      </p:sp>
      <p:sp>
        <p:nvSpPr>
          <p:cNvPr id="398" name="b2"/>
          <p:cNvSpPr/>
          <p:nvPr/>
        </p:nvSpPr>
        <p:spPr>
          <a:xfrm>
            <a:off x="6263640" y="1783080"/>
            <a:ext cx="5347440" cy="3975840"/>
          </a:xfrm>
          <a:prstGeom prst="roundRect">
            <a:avLst>
              <a:gd name="adj" fmla="val 1839"/>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399" name="b2"/>
          <p:cNvSpPr/>
          <p:nvPr/>
        </p:nvSpPr>
        <p:spPr>
          <a:xfrm>
            <a:off x="6492240" y="1901880"/>
            <a:ext cx="493596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400" strike="noStrike" u="none">
                <a:solidFill>
                  <a:srgbClr val="b084ff"/>
                </a:solidFill>
                <a:effectLst/>
                <a:uFillTx/>
                <a:latin typeface="Arial"/>
                <a:ea typeface="Arial"/>
              </a:rPr>
              <a:t>Fingerprint the attacker (inbound)</a:t>
            </a:r>
            <a:endParaRPr b="0" lang="en-US" sz="1400" strike="noStrike" u="none">
              <a:solidFill>
                <a:srgbClr val="ffffff"/>
              </a:solidFill>
              <a:effectLst/>
              <a:uFillTx/>
              <a:latin typeface="Arial"/>
            </a:endParaRPr>
          </a:p>
        </p:txBody>
      </p:sp>
      <p:sp>
        <p:nvSpPr>
          <p:cNvPr id="400" name="b2"/>
          <p:cNvSpPr/>
          <p:nvPr/>
        </p:nvSpPr>
        <p:spPr>
          <a:xfrm>
            <a:off x="6537960" y="2377440"/>
            <a:ext cx="4844520" cy="319860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HASSH — SSH client fingerprint (key-exchange params).</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JA3 / JA4 — TLS client fingerprints.</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HTTP header ORDER — tooling tell.</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attacker_profiles aggregates per source IP: hassh_set, threat_score_max.</a:t>
            </a:r>
            <a:endParaRPr b="0" lang="en-US" sz="110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100" strike="noStrike" u="none">
                <a:solidFill>
                  <a:srgbClr val="93a0b4"/>
                </a:solidFill>
                <a:effectLst/>
                <a:uFillTx/>
                <a:latin typeface="Arial"/>
                <a:ea typeface="Arial"/>
              </a:rPr>
              <a:t>Campaign clustering: token edit-distance + K-means → one operator, many IPs.</a:t>
            </a:r>
            <a:endParaRPr b="0" lang="en-US" sz="1100" strike="noStrike" u="none">
              <a:solidFill>
                <a:srgbClr val="ffffff"/>
              </a:solidFill>
              <a:effectLst/>
              <a:uFillTx/>
              <a:latin typeface="Arial"/>
            </a:endParaRPr>
          </a:p>
        </p:txBody>
      </p:sp>
      <p:sp>
        <p:nvSpPr>
          <p:cNvPr id="401" name="Shape 8"/>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402" name="Text 9"/>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403" name="Text 10"/>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evasion / profiling</a:t>
            </a:r>
            <a:endParaRPr b="0" lang="en-US" sz="850" strike="noStrike" u="none">
              <a:solidFill>
                <a:srgbClr val="ffffff"/>
              </a:solidFill>
              <a:effectLst/>
              <a:uFillTx/>
              <a:latin typeface="Arial"/>
            </a:endParaRPr>
          </a:p>
        </p:txBody>
      </p:sp>
      <p:sp>
        <p:nvSpPr>
          <p:cNvPr id="404" name="Text 11"/>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15</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405"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ff4d5e"/>
                </a:solidFill>
                <a:effectLst/>
                <a:uFillTx/>
                <a:latin typeface="Courier New"/>
                <a:ea typeface="Courier New"/>
              </a:rPr>
              <a:t>exploit_capture.py · exploit_responder.py</a:t>
            </a:r>
            <a:endParaRPr b="0" lang="en-US" sz="1300" strike="noStrike" u="none">
              <a:solidFill>
                <a:srgbClr val="ffffff"/>
              </a:solidFill>
              <a:effectLst/>
              <a:uFillTx/>
              <a:latin typeface="Arial"/>
            </a:endParaRPr>
          </a:p>
        </p:txBody>
      </p:sp>
      <p:sp>
        <p:nvSpPr>
          <p:cNvPr id="406" name="Text 1"/>
          <p:cNvSpPr/>
          <p:nvPr/>
        </p:nvSpPr>
        <p:spPr>
          <a:xfrm>
            <a:off x="548640" y="868680"/>
            <a:ext cx="11062440" cy="72972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2700" strike="noStrike" u="none">
                <a:solidFill>
                  <a:srgbClr val="e8eef6"/>
                </a:solidFill>
                <a:effectLst/>
                <a:uFillTx/>
                <a:latin typeface="Arial"/>
                <a:ea typeface="Arial"/>
              </a:rPr>
              <a:t>Exploit capture &amp; kill-chain linking</a:t>
            </a:r>
            <a:endParaRPr b="0" lang="en-US" sz="2700" strike="noStrike" u="none">
              <a:solidFill>
                <a:srgbClr val="ffffff"/>
              </a:solidFill>
              <a:effectLst/>
              <a:uFillTx/>
              <a:latin typeface="Arial"/>
            </a:endParaRPr>
          </a:p>
        </p:txBody>
      </p:sp>
      <p:sp>
        <p:nvSpPr>
          <p:cNvPr id="407" name="b1"/>
          <p:cNvSpPr/>
          <p:nvPr/>
        </p:nvSpPr>
        <p:spPr>
          <a:xfrm>
            <a:off x="822960" y="1874520"/>
            <a:ext cx="2009880" cy="912600"/>
          </a:xfrm>
          <a:prstGeom prst="roundRect">
            <a:avLst>
              <a:gd name="adj" fmla="val 8000"/>
            </a:avLst>
          </a:prstGeom>
          <a:solidFill>
            <a:srgbClr val="182233"/>
          </a:solidFill>
          <a:ln w="12700">
            <a:solidFill>
              <a:srgbClr val="ffb454"/>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08" name="b1"/>
          <p:cNvSpPr/>
          <p:nvPr/>
        </p:nvSpPr>
        <p:spPr>
          <a:xfrm>
            <a:off x="932760" y="1947600"/>
            <a:ext cx="17902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b454"/>
                </a:solidFill>
                <a:effectLst/>
                <a:uFillTx/>
                <a:latin typeface="Arial"/>
                <a:ea typeface="Arial"/>
              </a:rPr>
              <a:t>A</a:t>
            </a:r>
            <a:endParaRPr b="0" lang="en-US" sz="1300" strike="noStrike" u="none">
              <a:solidFill>
                <a:srgbClr val="ffffff"/>
              </a:solidFill>
              <a:effectLst/>
              <a:uFillTx/>
              <a:latin typeface="Arial"/>
            </a:endParaRPr>
          </a:p>
        </p:txBody>
      </p:sp>
      <p:sp>
        <p:nvSpPr>
          <p:cNvPr id="409" name="b1"/>
          <p:cNvSpPr/>
          <p:nvPr/>
        </p:nvSpPr>
        <p:spPr>
          <a:xfrm>
            <a:off x="932760" y="2331720"/>
            <a:ext cx="17902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probe for RCE</a:t>
            </a:r>
            <a:endParaRPr b="0" lang="en-US" sz="850" strike="noStrike" u="none">
              <a:solidFill>
                <a:srgbClr val="ffffff"/>
              </a:solidFill>
              <a:effectLst/>
              <a:uFillTx/>
              <a:latin typeface="Arial"/>
            </a:endParaRPr>
          </a:p>
        </p:txBody>
      </p:sp>
      <p:sp>
        <p:nvSpPr>
          <p:cNvPr id="410" name="b1"/>
          <p:cNvSpPr/>
          <p:nvPr/>
        </p:nvSpPr>
        <p:spPr>
          <a:xfrm>
            <a:off x="2852640" y="2331720"/>
            <a:ext cx="20124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411" name="b1"/>
          <p:cNvSpPr/>
          <p:nvPr/>
        </p:nvSpPr>
        <p:spPr>
          <a:xfrm>
            <a:off x="3108960" y="1874520"/>
            <a:ext cx="2009880" cy="912600"/>
          </a:xfrm>
          <a:prstGeom prst="roundRect">
            <a:avLst>
              <a:gd name="adj" fmla="val 8000"/>
            </a:avLst>
          </a:prstGeom>
          <a:solidFill>
            <a:srgbClr val="182233"/>
          </a:solidFill>
          <a:ln w="12700">
            <a:solidFill>
              <a:srgbClr val="ff4d5e"/>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12" name="b1"/>
          <p:cNvSpPr/>
          <p:nvPr/>
        </p:nvSpPr>
        <p:spPr>
          <a:xfrm>
            <a:off x="3218760" y="1947600"/>
            <a:ext cx="17902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4d5e"/>
                </a:solidFill>
                <a:effectLst/>
                <a:uFillTx/>
                <a:latin typeface="Arial"/>
                <a:ea typeface="Arial"/>
              </a:rPr>
              <a:t>B</a:t>
            </a:r>
            <a:endParaRPr b="0" lang="en-US" sz="1300" strike="noStrike" u="none">
              <a:solidFill>
                <a:srgbClr val="ffffff"/>
              </a:solidFill>
              <a:effectLst/>
              <a:uFillTx/>
              <a:latin typeface="Arial"/>
            </a:endParaRPr>
          </a:p>
        </p:txBody>
      </p:sp>
      <p:sp>
        <p:nvSpPr>
          <p:cNvPr id="413" name="b1"/>
          <p:cNvSpPr/>
          <p:nvPr/>
        </p:nvSpPr>
        <p:spPr>
          <a:xfrm>
            <a:off x="3218760" y="2331720"/>
            <a:ext cx="17902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GET the payload</a:t>
            </a:r>
            <a:endParaRPr b="0" lang="en-US" sz="850" strike="noStrike" u="none">
              <a:solidFill>
                <a:srgbClr val="ffffff"/>
              </a:solidFill>
              <a:effectLst/>
              <a:uFillTx/>
              <a:latin typeface="Arial"/>
            </a:endParaRPr>
          </a:p>
        </p:txBody>
      </p:sp>
      <p:sp>
        <p:nvSpPr>
          <p:cNvPr id="414" name="b1"/>
          <p:cNvSpPr/>
          <p:nvPr/>
        </p:nvSpPr>
        <p:spPr>
          <a:xfrm>
            <a:off x="5138640" y="2331720"/>
            <a:ext cx="201240" cy="360"/>
          </a:xfrm>
          <a:prstGeom prst="line">
            <a:avLst/>
          </a:prstGeom>
          <a:ln w="19050">
            <a:solidFill>
              <a:srgbClr val="5e6b7e"/>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415" name="b1"/>
          <p:cNvSpPr/>
          <p:nvPr/>
        </p:nvSpPr>
        <p:spPr>
          <a:xfrm>
            <a:off x="5394960" y="1874520"/>
            <a:ext cx="2009880" cy="912600"/>
          </a:xfrm>
          <a:prstGeom prst="roundRect">
            <a:avLst>
              <a:gd name="adj" fmla="val 8000"/>
            </a:avLst>
          </a:prstGeom>
          <a:solidFill>
            <a:srgbClr val="182233"/>
          </a:solidFill>
          <a:ln w="12700">
            <a:solidFill>
              <a:srgbClr val="b084ff"/>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16" name="b1"/>
          <p:cNvSpPr/>
          <p:nvPr/>
        </p:nvSpPr>
        <p:spPr>
          <a:xfrm>
            <a:off x="5504760" y="1947600"/>
            <a:ext cx="17902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b084ff"/>
                </a:solidFill>
                <a:effectLst/>
                <a:uFillTx/>
                <a:latin typeface="Arial"/>
                <a:ea typeface="Arial"/>
              </a:rPr>
              <a:t>C</a:t>
            </a:r>
            <a:endParaRPr b="0" lang="en-US" sz="1300" strike="noStrike" u="none">
              <a:solidFill>
                <a:srgbClr val="ffffff"/>
              </a:solidFill>
              <a:effectLst/>
              <a:uFillTx/>
              <a:latin typeface="Arial"/>
            </a:endParaRPr>
          </a:p>
        </p:txBody>
      </p:sp>
      <p:sp>
        <p:nvSpPr>
          <p:cNvPr id="417" name="b1"/>
          <p:cNvSpPr/>
          <p:nvPr/>
        </p:nvSpPr>
        <p:spPr>
          <a:xfrm>
            <a:off x="5504760" y="2331720"/>
            <a:ext cx="17902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exfil / stage-2</a:t>
            </a:r>
            <a:endParaRPr b="0" lang="en-US" sz="850" strike="noStrike" u="none">
              <a:solidFill>
                <a:srgbClr val="ffffff"/>
              </a:solidFill>
              <a:effectLst/>
              <a:uFillTx/>
              <a:latin typeface="Arial"/>
            </a:endParaRPr>
          </a:p>
        </p:txBody>
      </p:sp>
      <p:sp>
        <p:nvSpPr>
          <p:cNvPr id="418" name="b1"/>
          <p:cNvSpPr/>
          <p:nvPr/>
        </p:nvSpPr>
        <p:spPr>
          <a:xfrm>
            <a:off x="7590960" y="1874520"/>
            <a:ext cx="4020120" cy="912600"/>
          </a:xfrm>
          <a:prstGeom prst="roundRect">
            <a:avLst>
              <a:gd name="adj" fmla="val 8000"/>
            </a:avLst>
          </a:prstGeom>
          <a:solidFill>
            <a:srgbClr val="182233"/>
          </a:solidFill>
          <a:ln w="12700">
            <a:solidFill>
              <a:srgbClr val="2ee6a6"/>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19" name="b1"/>
          <p:cNvSpPr/>
          <p:nvPr/>
        </p:nvSpPr>
        <p:spPr>
          <a:xfrm>
            <a:off x="7315200" y="1874520"/>
            <a:ext cx="4295880" cy="9126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100" strike="noStrike" u="none">
                <a:solidFill>
                  <a:srgbClr val="5bffc4"/>
                </a:solidFill>
                <a:effectLst/>
                <a:uFillTx/>
                <a:latin typeface="Courier New"/>
                <a:ea typeface="Courier New"/>
              </a:rPr>
              <a:t>  linked per session_id → one story</a:t>
            </a:r>
            <a:endParaRPr b="0" lang="en-US" sz="1100" strike="noStrike" u="none">
              <a:solidFill>
                <a:srgbClr val="ffffff"/>
              </a:solidFill>
              <a:effectLst/>
              <a:uFillTx/>
              <a:latin typeface="Arial"/>
            </a:endParaRPr>
          </a:p>
        </p:txBody>
      </p:sp>
      <p:sp>
        <p:nvSpPr>
          <p:cNvPr id="420" name="b2"/>
          <p:cNvSpPr/>
          <p:nvPr/>
        </p:nvSpPr>
        <p:spPr>
          <a:xfrm>
            <a:off x="548640" y="3063240"/>
            <a:ext cx="5484600" cy="2695680"/>
          </a:xfrm>
          <a:prstGeom prst="roundRect">
            <a:avLst>
              <a:gd name="adj" fmla="val 2712"/>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21" name="b2"/>
          <p:cNvSpPr/>
          <p:nvPr/>
        </p:nvSpPr>
        <p:spPr>
          <a:xfrm>
            <a:off x="777240" y="3182040"/>
            <a:ext cx="502740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300" strike="noStrike" u="none">
                <a:solidFill>
                  <a:srgbClr val="ff4d5e"/>
                </a:solidFill>
                <a:effectLst/>
                <a:uFillTx/>
                <a:latin typeface="Arial"/>
                <a:ea typeface="Arial"/>
              </a:rPr>
              <a:t>signatures + zero-day catch</a:t>
            </a:r>
            <a:endParaRPr b="0" lang="en-US" sz="1300" strike="noStrike" u="none">
              <a:solidFill>
                <a:srgbClr val="ffffff"/>
              </a:solidFill>
              <a:effectLst/>
              <a:uFillTx/>
              <a:latin typeface="Arial"/>
            </a:endParaRPr>
          </a:p>
        </p:txBody>
      </p:sp>
      <p:sp>
        <p:nvSpPr>
          <p:cNvPr id="422" name="b2"/>
          <p:cNvSpPr/>
          <p:nvPr/>
        </p:nvSpPr>
        <p:spPr>
          <a:xfrm>
            <a:off x="822960" y="3639240"/>
            <a:ext cx="4935960" cy="200988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050" strike="noStrike" u="none">
                <a:solidFill>
                  <a:srgbClr val="93a0b4"/>
                </a:solidFill>
                <a:effectLst/>
                <a:uFillTx/>
                <a:latin typeface="Arial"/>
                <a:ea typeface="Arial"/>
              </a:rPr>
              <a:t>26 signatures: SQLi · XSS · LFI · CMDi · SSRF · XXE · Log4Shell…</a:t>
            </a:r>
            <a:endParaRPr b="0" lang="en-US" sz="105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50" strike="noStrike" u="none">
                <a:solidFill>
                  <a:srgbClr val="93a0b4"/>
                </a:solidFill>
                <a:effectLst/>
                <a:uFillTx/>
                <a:latin typeface="Arial"/>
                <a:ea typeface="Arial"/>
              </a:rPr>
              <a:t>Shannon entropy on POST bodies = best zero-day signal.</a:t>
            </a:r>
            <a:endParaRPr b="0" lang="en-US" sz="105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50" strike="noStrike" u="none">
                <a:solidFill>
                  <a:srgbClr val="93a0b4"/>
                </a:solidFill>
                <a:effectLst/>
                <a:uFillTx/>
                <a:latin typeface="Arial"/>
                <a:ea typeface="Arial"/>
              </a:rPr>
              <a:t>No signature match? Preserve raw bytes + flag analyst — never drop.</a:t>
            </a:r>
            <a:endParaRPr b="0" lang="en-US" sz="105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50" strike="noStrike" u="none">
                <a:solidFill>
                  <a:srgbClr val="93a0b4"/>
                </a:solidFill>
                <a:effectLst/>
                <a:uFillTx/>
                <a:latin typeface="Arial"/>
                <a:ea typeface="Arial"/>
              </a:rPr>
              <a:t>Token-grade exfil (bot tokens, webhook IDs) = near-zero-FP catch.</a:t>
            </a:r>
            <a:endParaRPr b="0" lang="en-US" sz="1050" strike="noStrike" u="none">
              <a:solidFill>
                <a:srgbClr val="ffffff"/>
              </a:solidFill>
              <a:effectLst/>
              <a:uFillTx/>
              <a:latin typeface="Arial"/>
            </a:endParaRPr>
          </a:p>
        </p:txBody>
      </p:sp>
      <p:sp>
        <p:nvSpPr>
          <p:cNvPr id="423" name="b3"/>
          <p:cNvSpPr/>
          <p:nvPr/>
        </p:nvSpPr>
        <p:spPr>
          <a:xfrm>
            <a:off x="6263640" y="3063240"/>
            <a:ext cx="5347440" cy="2695680"/>
          </a:xfrm>
          <a:prstGeom prst="roundRect">
            <a:avLst>
              <a:gd name="adj" fmla="val 2712"/>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24" name="b3"/>
          <p:cNvSpPr/>
          <p:nvPr/>
        </p:nvSpPr>
        <p:spPr>
          <a:xfrm>
            <a:off x="6492240" y="3182040"/>
            <a:ext cx="493596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300" strike="noStrike" u="none">
                <a:solidFill>
                  <a:srgbClr val="ffb454"/>
                </a:solidFill>
                <a:effectLst/>
                <a:uFillTx/>
                <a:latin typeface="Arial"/>
                <a:ea typeface="Arial"/>
              </a:rPr>
              <a:t>captured_payloads (YARA)</a:t>
            </a:r>
            <a:endParaRPr b="0" lang="en-US" sz="1300" strike="noStrike" u="none">
              <a:solidFill>
                <a:srgbClr val="ffffff"/>
              </a:solidFill>
              <a:effectLst/>
              <a:uFillTx/>
              <a:latin typeface="Arial"/>
            </a:endParaRPr>
          </a:p>
        </p:txBody>
      </p:sp>
      <p:sp>
        <p:nvSpPr>
          <p:cNvPr id="425" name="b3"/>
          <p:cNvSpPr/>
          <p:nvPr/>
        </p:nvSpPr>
        <p:spPr>
          <a:xfrm>
            <a:off x="6537960" y="3611880"/>
            <a:ext cx="1541880" cy="382320"/>
          </a:xfrm>
          <a:prstGeom prst="roundRect">
            <a:avLst>
              <a:gd name="adj" fmla="val 16667"/>
            </a:avLst>
          </a:prstGeom>
          <a:solidFill>
            <a:srgbClr val="182233"/>
          </a:solidFill>
          <a:ln w="14605">
            <a:solidFill>
              <a:srgbClr val="44c8f5"/>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26" name="b3"/>
          <p:cNvSpPr/>
          <p:nvPr/>
        </p:nvSpPr>
        <p:spPr>
          <a:xfrm>
            <a:off x="6537960" y="3611880"/>
            <a:ext cx="15418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44c8f5"/>
                </a:solidFill>
                <a:effectLst/>
                <a:uFillTx/>
                <a:latin typeface="Courier New"/>
                <a:ea typeface="Courier New"/>
              </a:rPr>
              <a:t>3,875 captured</a:t>
            </a:r>
            <a:endParaRPr b="0" lang="en-US" sz="950" strike="noStrike" u="none">
              <a:solidFill>
                <a:srgbClr val="ffffff"/>
              </a:solidFill>
              <a:effectLst/>
              <a:uFillTx/>
              <a:latin typeface="Arial"/>
            </a:endParaRPr>
          </a:p>
        </p:txBody>
      </p:sp>
      <p:sp>
        <p:nvSpPr>
          <p:cNvPr id="427" name="b3"/>
          <p:cNvSpPr/>
          <p:nvPr/>
        </p:nvSpPr>
        <p:spPr>
          <a:xfrm>
            <a:off x="8227800" y="3611880"/>
            <a:ext cx="1457640" cy="382320"/>
          </a:xfrm>
          <a:prstGeom prst="roundRect">
            <a:avLst>
              <a:gd name="adj" fmla="val 16667"/>
            </a:avLst>
          </a:prstGeom>
          <a:solidFill>
            <a:srgbClr val="182233"/>
          </a:solidFill>
          <a:ln w="14605">
            <a:solidFill>
              <a:srgbClr val="2ee6a6"/>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28" name="b3"/>
          <p:cNvSpPr/>
          <p:nvPr/>
        </p:nvSpPr>
        <p:spPr>
          <a:xfrm>
            <a:off x="8227800" y="3611880"/>
            <a:ext cx="145764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2ee6a6"/>
                </a:solidFill>
                <a:effectLst/>
                <a:uFillTx/>
                <a:latin typeface="Courier New"/>
                <a:ea typeface="Courier New"/>
              </a:rPr>
              <a:t>0 executables</a:t>
            </a:r>
            <a:endParaRPr b="0" lang="en-US" sz="950" strike="noStrike" u="none">
              <a:solidFill>
                <a:srgbClr val="ffffff"/>
              </a:solidFill>
              <a:effectLst/>
              <a:uFillTx/>
              <a:latin typeface="Arial"/>
            </a:endParaRPr>
          </a:p>
        </p:txBody>
      </p:sp>
      <p:sp>
        <p:nvSpPr>
          <p:cNvPr id="429" name="b3"/>
          <p:cNvSpPr/>
          <p:nvPr/>
        </p:nvSpPr>
        <p:spPr>
          <a:xfrm>
            <a:off x="9833400" y="3611880"/>
            <a:ext cx="1289160" cy="382320"/>
          </a:xfrm>
          <a:prstGeom prst="roundRect">
            <a:avLst>
              <a:gd name="adj" fmla="val 16667"/>
            </a:avLst>
          </a:prstGeom>
          <a:solidFill>
            <a:srgbClr val="182233"/>
          </a:solidFill>
          <a:ln w="14605">
            <a:solidFill>
              <a:srgbClr val="ffb45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30" name="b3"/>
          <p:cNvSpPr/>
          <p:nvPr/>
        </p:nvSpPr>
        <p:spPr>
          <a:xfrm>
            <a:off x="9833400" y="3611880"/>
            <a:ext cx="12891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b454"/>
                </a:solidFill>
                <a:effectLst/>
                <a:uFillTx/>
                <a:latin typeface="Courier New"/>
                <a:ea typeface="Courier New"/>
              </a:rPr>
              <a:t>918 scripts</a:t>
            </a:r>
            <a:endParaRPr b="0" lang="en-US" sz="950" strike="noStrike" u="none">
              <a:solidFill>
                <a:srgbClr val="ffffff"/>
              </a:solidFill>
              <a:effectLst/>
              <a:uFillTx/>
              <a:latin typeface="Arial"/>
            </a:endParaRPr>
          </a:p>
        </p:txBody>
      </p:sp>
      <p:sp>
        <p:nvSpPr>
          <p:cNvPr id="431" name="b3"/>
          <p:cNvSpPr/>
          <p:nvPr/>
        </p:nvSpPr>
        <p:spPr>
          <a:xfrm>
            <a:off x="6537960" y="4123800"/>
            <a:ext cx="1373400" cy="382320"/>
          </a:xfrm>
          <a:prstGeom prst="roundRect">
            <a:avLst>
              <a:gd name="adj" fmla="val 16667"/>
            </a:avLst>
          </a:prstGeom>
          <a:solidFill>
            <a:srgbClr val="182233"/>
          </a:solidFill>
          <a:ln w="14605">
            <a:solidFill>
              <a:srgbClr val="b084ff"/>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32" name="b3"/>
          <p:cNvSpPr/>
          <p:nvPr/>
        </p:nvSpPr>
        <p:spPr>
          <a:xfrm>
            <a:off x="6537960" y="4123800"/>
            <a:ext cx="13734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b084ff"/>
                </a:solidFill>
                <a:effectLst/>
                <a:uFillTx/>
                <a:latin typeface="Courier New"/>
                <a:ea typeface="Courier New"/>
              </a:rPr>
              <a:t>entropy 5.25</a:t>
            </a:r>
            <a:endParaRPr b="0" lang="en-US" sz="950" strike="noStrike" u="none">
              <a:solidFill>
                <a:srgbClr val="ffffff"/>
              </a:solidFill>
              <a:effectLst/>
              <a:uFillTx/>
              <a:latin typeface="Arial"/>
            </a:endParaRPr>
          </a:p>
        </p:txBody>
      </p:sp>
      <p:sp>
        <p:nvSpPr>
          <p:cNvPr id="433" name="b3"/>
          <p:cNvSpPr/>
          <p:nvPr/>
        </p:nvSpPr>
        <p:spPr>
          <a:xfrm>
            <a:off x="6537960" y="4617720"/>
            <a:ext cx="4844520" cy="114120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601"/>
              </a:spcAft>
              <a:buClr>
                <a:srgbClr val="93a0b4"/>
              </a:buClr>
              <a:buFont typeface="Symbol" charset="2"/>
              <a:buChar char=""/>
            </a:pPr>
            <a:r>
              <a:rPr b="0" lang="en-US" sz="1050" strike="noStrike" u="none">
                <a:solidFill>
                  <a:srgbClr val="93a0b4"/>
                </a:solidFill>
                <a:effectLst/>
                <a:uFillTx/>
                <a:latin typeface="Arial"/>
                <a:ea typeface="Arial"/>
              </a:rPr>
              <a:t>YARA on every captured file.</a:t>
            </a:r>
            <a:endParaRPr b="0" lang="en-US" sz="105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50" strike="noStrike" u="none">
                <a:solidFill>
                  <a:srgbClr val="93a0b4"/>
                </a:solidFill>
                <a:effectLst/>
                <a:uFillTx/>
                <a:latin typeface="Arial"/>
                <a:ea typeface="Arial"/>
              </a:rPr>
              <a:t>Scripts dropped, no compiled malware in window.</a:t>
            </a:r>
            <a:endParaRPr b="0" lang="en-US" sz="1050" strike="noStrike" u="none">
              <a:solidFill>
                <a:srgbClr val="ffffff"/>
              </a:solidFill>
              <a:effectLst/>
              <a:uFillTx/>
              <a:latin typeface="Arial"/>
            </a:endParaRPr>
          </a:p>
          <a:p>
            <a:pPr marL="343080" indent="-343080" defTabSz="914400">
              <a:lnSpc>
                <a:spcPct val="100000"/>
              </a:lnSpc>
              <a:spcAft>
                <a:spcPts val="601"/>
              </a:spcAft>
              <a:buClr>
                <a:srgbClr val="93a0b4"/>
              </a:buClr>
              <a:buFont typeface="Symbol" charset="2"/>
              <a:buChar char=""/>
            </a:pPr>
            <a:r>
              <a:rPr b="0" lang="en-US" sz="1050" strike="noStrike" u="none">
                <a:solidFill>
                  <a:srgbClr val="93a0b4"/>
                </a:solidFill>
                <a:effectLst/>
                <a:uFillTx/>
                <a:latin typeface="Arial"/>
                <a:ea typeface="Arial"/>
              </a:rPr>
              <a:t>entropy + magic-type + sha256 stored per payload.</a:t>
            </a:r>
            <a:endParaRPr b="0" lang="en-US" sz="1050" strike="noStrike" u="none">
              <a:solidFill>
                <a:srgbClr val="ffffff"/>
              </a:solidFill>
              <a:effectLst/>
              <a:uFillTx/>
              <a:latin typeface="Arial"/>
            </a:endParaRPr>
          </a:p>
        </p:txBody>
      </p:sp>
      <p:sp>
        <p:nvSpPr>
          <p:cNvPr id="434" name="Shape 29"/>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435" name="Text 30"/>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436" name="Text 31"/>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capture</a:t>
            </a:r>
            <a:endParaRPr b="0" lang="en-US" sz="850" strike="noStrike" u="none">
              <a:solidFill>
                <a:srgbClr val="ffffff"/>
              </a:solidFill>
              <a:effectLst/>
              <a:uFillTx/>
              <a:latin typeface="Arial"/>
            </a:endParaRPr>
          </a:p>
        </p:txBody>
      </p:sp>
      <p:sp>
        <p:nvSpPr>
          <p:cNvPr id="437" name="Text 32"/>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16</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438"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[measure] time-to-abuse</a:t>
            </a:r>
            <a:endParaRPr b="0" lang="en-US" sz="1300" strike="noStrike" u="none">
              <a:solidFill>
                <a:srgbClr val="ffffff"/>
              </a:solidFill>
              <a:effectLst/>
              <a:uFillTx/>
              <a:latin typeface="Arial"/>
            </a:endParaRPr>
          </a:p>
        </p:txBody>
      </p:sp>
      <p:sp>
        <p:nvSpPr>
          <p:cNvPr id="439" name="Text 1"/>
          <p:cNvSpPr/>
          <p:nvPr/>
        </p:nvSpPr>
        <p:spPr>
          <a:xfrm>
            <a:off x="548640" y="118872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3000" strike="noStrike" u="none">
                <a:solidFill>
                  <a:srgbClr val="e8eef6"/>
                </a:solidFill>
                <a:effectLst/>
                <a:uFillTx/>
                <a:latin typeface="Arial"/>
                <a:ea typeface="Arial"/>
              </a:rPr>
              <a:t>Time-to-Abuse: the only clock that matters.</a:t>
            </a:r>
            <a:endParaRPr b="0" lang="en-US" sz="3000" strike="noStrike" u="none">
              <a:solidFill>
                <a:srgbClr val="ffffff"/>
              </a:solidFill>
              <a:effectLst/>
              <a:uFillTx/>
              <a:latin typeface="Arial"/>
            </a:endParaRPr>
          </a:p>
        </p:txBody>
      </p:sp>
      <p:sp>
        <p:nvSpPr>
          <p:cNvPr id="440" name="Shape 2"/>
          <p:cNvSpPr/>
          <p:nvPr/>
        </p:nvSpPr>
        <p:spPr>
          <a:xfrm>
            <a:off x="10881360" y="457200"/>
            <a:ext cx="711360" cy="711360"/>
          </a:xfrm>
          <a:prstGeom prst="roundRect">
            <a:avLst>
              <a:gd name="adj" fmla="val 15385"/>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441" name="Image 0" descr="preencoded.png"/>
          <p:cNvPicPr/>
          <p:nvPr/>
        </p:nvPicPr>
        <p:blipFill>
          <a:blip r:embed="rId1"/>
          <a:stretch/>
        </p:blipFill>
        <p:spPr>
          <a:xfrm>
            <a:off x="11023920" y="599760"/>
            <a:ext cx="426240" cy="426240"/>
          </a:xfrm>
          <a:prstGeom prst="rect">
            <a:avLst/>
          </a:prstGeom>
          <a:noFill/>
          <a:ln w="0">
            <a:noFill/>
          </a:ln>
        </p:spPr>
      </p:pic>
      <p:sp>
        <p:nvSpPr>
          <p:cNvPr id="442" name="b1"/>
          <p:cNvSpPr/>
          <p:nvPr/>
        </p:nvSpPr>
        <p:spPr>
          <a:xfrm>
            <a:off x="567000" y="2194560"/>
            <a:ext cx="110898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700" strike="noStrike" u="none">
                <a:solidFill>
                  <a:srgbClr val="e8eef6"/>
                </a:solidFill>
                <a:effectLst/>
                <a:uFillTx/>
                <a:latin typeface="Arial"/>
                <a:ea typeface="Arial"/>
              </a:rPr>
              <a:t>The gap between 'credential leaked' and 'credential used.'  smaller = scarier = automation.</a:t>
            </a:r>
            <a:endParaRPr b="0" lang="en-US" sz="1700" strike="noStrike" u="none">
              <a:solidFill>
                <a:srgbClr val="ffffff"/>
              </a:solidFill>
              <a:effectLst/>
              <a:uFillTx/>
              <a:latin typeface="Arial"/>
            </a:endParaRPr>
          </a:p>
        </p:txBody>
      </p:sp>
      <p:sp>
        <p:nvSpPr>
          <p:cNvPr id="443" name="b2"/>
          <p:cNvSpPr/>
          <p:nvPr/>
        </p:nvSpPr>
        <p:spPr>
          <a:xfrm>
            <a:off x="548640" y="3108960"/>
            <a:ext cx="11089800" cy="1095480"/>
          </a:xfrm>
          <a:prstGeom prst="roundRect">
            <a:avLst>
              <a:gd name="adj" fmla="val 6667"/>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44" name="b2"/>
          <p:cNvSpPr/>
          <p:nvPr/>
        </p:nvSpPr>
        <p:spPr>
          <a:xfrm>
            <a:off x="804600" y="3255120"/>
            <a:ext cx="10577880" cy="3823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i="1" lang="en-US" sz="1300" strike="noStrike" u="none">
                <a:solidFill>
                  <a:srgbClr val="93a0b4"/>
                </a:solidFill>
                <a:effectLst/>
                <a:uFillTx/>
                <a:latin typeface="Courier New"/>
                <a:ea typeface="Courier New"/>
              </a:rPr>
              <a:t>your password-rotation policy: every 90 days.</a:t>
            </a:r>
            <a:endParaRPr b="0" lang="en-US" sz="1300" strike="noStrike" u="none">
              <a:solidFill>
                <a:srgbClr val="ffffff"/>
              </a:solidFill>
              <a:effectLst/>
              <a:uFillTx/>
              <a:latin typeface="Arial"/>
            </a:endParaRPr>
          </a:p>
        </p:txBody>
      </p:sp>
      <p:sp>
        <p:nvSpPr>
          <p:cNvPr id="445" name="b2"/>
          <p:cNvSpPr/>
          <p:nvPr/>
        </p:nvSpPr>
        <p:spPr>
          <a:xfrm>
            <a:off x="804600" y="3657600"/>
            <a:ext cx="1057788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ff4d5e"/>
                </a:solidFill>
                <a:effectLst/>
                <a:uFillTx/>
                <a:latin typeface="Arial"/>
                <a:ea typeface="Arial"/>
              </a:rPr>
              <a:t>Their credential-reuse time: seconds.</a:t>
            </a:r>
            <a:endParaRPr b="0" lang="en-US" sz="1700" strike="noStrike" u="none">
              <a:solidFill>
                <a:srgbClr val="ffffff"/>
              </a:solidFill>
              <a:effectLst/>
              <a:uFillTx/>
              <a:latin typeface="Arial"/>
            </a:endParaRPr>
          </a:p>
        </p:txBody>
      </p:sp>
      <p:sp>
        <p:nvSpPr>
          <p:cNvPr id="446" name="b3"/>
          <p:cNvSpPr/>
          <p:nvPr/>
        </p:nvSpPr>
        <p:spPr>
          <a:xfrm>
            <a:off x="548640" y="4526280"/>
            <a:ext cx="365580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47" name="b3"/>
          <p:cNvSpPr/>
          <p:nvPr/>
        </p:nvSpPr>
        <p:spPr>
          <a:xfrm>
            <a:off x="548640" y="4672440"/>
            <a:ext cx="365580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2ee6a6"/>
                </a:solidFill>
                <a:effectLst/>
                <a:uFillTx/>
                <a:latin typeface="Arial"/>
                <a:ea typeface="Arial"/>
              </a:rPr>
              <a:t>00:16</a:t>
            </a:r>
            <a:endParaRPr b="0" lang="en-US" sz="4200" strike="noStrike" u="none">
              <a:solidFill>
                <a:srgbClr val="ffffff"/>
              </a:solidFill>
              <a:effectLst/>
              <a:uFillTx/>
              <a:latin typeface="Arial"/>
            </a:endParaRPr>
          </a:p>
        </p:txBody>
      </p:sp>
      <p:sp>
        <p:nvSpPr>
          <p:cNvPr id="448" name="b3"/>
          <p:cNvSpPr/>
          <p:nvPr/>
        </p:nvSpPr>
        <p:spPr>
          <a:xfrm>
            <a:off x="640080" y="5486400"/>
            <a:ext cx="34729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fastest TTA observed</a:t>
            </a:r>
            <a:endParaRPr b="0" lang="en-US" sz="1050" strike="noStrike" u="none">
              <a:solidFill>
                <a:srgbClr val="ffffff"/>
              </a:solidFill>
              <a:effectLst/>
              <a:uFillTx/>
              <a:latin typeface="Arial"/>
            </a:endParaRPr>
          </a:p>
        </p:txBody>
      </p:sp>
      <p:sp>
        <p:nvSpPr>
          <p:cNvPr id="449" name="b3"/>
          <p:cNvSpPr/>
          <p:nvPr/>
        </p:nvSpPr>
        <p:spPr>
          <a:xfrm>
            <a:off x="4316040" y="4526280"/>
            <a:ext cx="365580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50" name="b3"/>
          <p:cNvSpPr/>
          <p:nvPr/>
        </p:nvSpPr>
        <p:spPr>
          <a:xfrm>
            <a:off x="4316040" y="4672440"/>
            <a:ext cx="365580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44c8f5"/>
                </a:solidFill>
                <a:effectLst/>
                <a:uFillTx/>
                <a:latin typeface="Arial"/>
                <a:ea typeface="Arial"/>
              </a:rPr>
              <a:t>per-canary</a:t>
            </a:r>
            <a:endParaRPr b="0" lang="en-US" sz="4200" strike="noStrike" u="none">
              <a:solidFill>
                <a:srgbClr val="ffffff"/>
              </a:solidFill>
              <a:effectLst/>
              <a:uFillTx/>
              <a:latin typeface="Arial"/>
            </a:endParaRPr>
          </a:p>
        </p:txBody>
      </p:sp>
      <p:sp>
        <p:nvSpPr>
          <p:cNvPr id="451" name="b3"/>
          <p:cNvSpPr/>
          <p:nvPr/>
        </p:nvSpPr>
        <p:spPr>
          <a:xfrm>
            <a:off x="4407480" y="5486400"/>
            <a:ext cx="34729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capture→abuse timestamps</a:t>
            </a:r>
            <a:endParaRPr b="0" lang="en-US" sz="1050" strike="noStrike" u="none">
              <a:solidFill>
                <a:srgbClr val="ffffff"/>
              </a:solidFill>
              <a:effectLst/>
              <a:uFillTx/>
              <a:latin typeface="Arial"/>
            </a:endParaRPr>
          </a:p>
        </p:txBody>
      </p:sp>
      <p:sp>
        <p:nvSpPr>
          <p:cNvPr id="452" name="b3"/>
          <p:cNvSpPr/>
          <p:nvPr/>
        </p:nvSpPr>
        <p:spPr>
          <a:xfrm>
            <a:off x="8092440" y="4526280"/>
            <a:ext cx="351864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53" name="b3"/>
          <p:cNvSpPr/>
          <p:nvPr/>
        </p:nvSpPr>
        <p:spPr>
          <a:xfrm>
            <a:off x="8092440" y="4672440"/>
            <a:ext cx="351864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ffb454"/>
                </a:solidFill>
                <a:effectLst/>
                <a:uFillTx/>
                <a:latin typeface="Arial"/>
                <a:ea typeface="Arial"/>
              </a:rPr>
              <a:t>instant</a:t>
            </a:r>
            <a:endParaRPr b="0" lang="en-US" sz="4200" strike="noStrike" u="none">
              <a:solidFill>
                <a:srgbClr val="ffffff"/>
              </a:solidFill>
              <a:effectLst/>
              <a:uFillTx/>
              <a:latin typeface="Arial"/>
            </a:endParaRPr>
          </a:p>
        </p:txBody>
      </p:sp>
      <p:sp>
        <p:nvSpPr>
          <p:cNvPr id="454" name="b3"/>
          <p:cNvSpPr/>
          <p:nvPr/>
        </p:nvSpPr>
        <p:spPr>
          <a:xfrm>
            <a:off x="8183880" y="5486400"/>
            <a:ext cx="33357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alert on first touch</a:t>
            </a:r>
            <a:endParaRPr b="0" lang="en-US" sz="1050" strike="noStrike" u="none">
              <a:solidFill>
                <a:srgbClr val="ffffff"/>
              </a:solidFill>
              <a:effectLst/>
              <a:uFillTx/>
              <a:latin typeface="Arial"/>
            </a:endParaRPr>
          </a:p>
        </p:txBody>
      </p:sp>
      <p:sp>
        <p:nvSpPr>
          <p:cNvPr id="455" name="Shape 16"/>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456" name="Text 17"/>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457" name="Text 18"/>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PILLAR · MEASURE</a:t>
            </a:r>
            <a:endParaRPr b="0" lang="en-US" sz="850" strike="noStrike" u="none">
              <a:solidFill>
                <a:srgbClr val="ffffff"/>
              </a:solidFill>
              <a:effectLst/>
              <a:uFillTx/>
              <a:latin typeface="Arial"/>
            </a:endParaRPr>
          </a:p>
        </p:txBody>
      </p:sp>
      <p:sp>
        <p:nvSpPr>
          <p:cNvPr id="458" name="Text 19"/>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17</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459" name="b3"/>
          <p:cNvSpPr/>
          <p:nvPr/>
        </p:nvSpPr>
        <p:spPr>
          <a:xfrm>
            <a:off x="8205480" y="4709160"/>
            <a:ext cx="3441960" cy="1077120"/>
          </a:xfrm>
          <a:prstGeom prst="roundRect">
            <a:avLst>
              <a:gd name="adj" fmla="val 6667"/>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60"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ffb454"/>
                </a:solidFill>
                <a:effectLst/>
                <a:uFillTx/>
                <a:latin typeface="Courier New"/>
                <a:ea typeface="Courier New"/>
              </a:rPr>
              <a:t>runDemoSimulation()   // the orange lightning button</a:t>
            </a:r>
            <a:endParaRPr b="0" lang="en-US" sz="1300" strike="noStrike" u="none">
              <a:solidFill>
                <a:srgbClr val="ffffff"/>
              </a:solidFill>
              <a:effectLst/>
              <a:uFillTx/>
              <a:latin typeface="Arial"/>
            </a:endParaRPr>
          </a:p>
        </p:txBody>
      </p:sp>
      <p:sp>
        <p:nvSpPr>
          <p:cNvPr id="461" name="Text 1"/>
          <p:cNvSpPr/>
          <p:nvPr/>
        </p:nvSpPr>
        <p:spPr>
          <a:xfrm>
            <a:off x="548640" y="1005840"/>
            <a:ext cx="11062440" cy="54684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3800" strike="noStrike" u="none">
                <a:solidFill>
                  <a:srgbClr val="e8eef6"/>
                </a:solidFill>
                <a:effectLst/>
                <a:uFillTx/>
                <a:latin typeface="Arial"/>
                <a:ea typeface="Arial"/>
              </a:rPr>
              <a:t>Live fire.</a:t>
            </a:r>
            <a:endParaRPr b="0" lang="en-US" sz="3800" strike="noStrike" u="none">
              <a:solidFill>
                <a:srgbClr val="ffffff"/>
              </a:solidFill>
              <a:effectLst/>
              <a:uFillTx/>
              <a:latin typeface="Arial"/>
            </a:endParaRPr>
          </a:p>
        </p:txBody>
      </p:sp>
      <p:sp>
        <p:nvSpPr>
          <p:cNvPr id="462" name="b1"/>
          <p:cNvSpPr/>
          <p:nvPr/>
        </p:nvSpPr>
        <p:spPr>
          <a:xfrm>
            <a:off x="548640" y="1783080"/>
            <a:ext cx="5347440" cy="1278360"/>
          </a:xfrm>
          <a:prstGeom prst="roundRect">
            <a:avLst>
              <a:gd name="adj" fmla="val 5714"/>
            </a:avLst>
          </a:prstGeom>
          <a:solidFill>
            <a:srgbClr val="182233"/>
          </a:solidFill>
          <a:ln w="12700">
            <a:solidFill>
              <a:srgbClr val="44c8f5"/>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63" name="b1"/>
          <p:cNvSpPr/>
          <p:nvPr/>
        </p:nvSpPr>
        <p:spPr>
          <a:xfrm>
            <a:off x="777240" y="1892880"/>
            <a:ext cx="2741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200" strike="noStrike" u="none">
                <a:solidFill>
                  <a:srgbClr val="44c8f5"/>
                </a:solidFill>
                <a:effectLst/>
                <a:uFillTx/>
                <a:latin typeface="Courier New"/>
                <a:ea typeface="Courier New"/>
              </a:rPr>
              <a:t>CHAPTER 1</a:t>
            </a:r>
            <a:endParaRPr b="0" lang="en-US" sz="1200" strike="noStrike" u="none">
              <a:solidFill>
                <a:srgbClr val="ffffff"/>
              </a:solidFill>
              <a:effectLst/>
              <a:uFillTx/>
              <a:latin typeface="Arial"/>
            </a:endParaRPr>
          </a:p>
        </p:txBody>
      </p:sp>
      <p:sp>
        <p:nvSpPr>
          <p:cNvPr id="464" name="b1"/>
          <p:cNvSpPr/>
          <p:nvPr/>
        </p:nvSpPr>
        <p:spPr>
          <a:xfrm>
            <a:off x="777240" y="2185560"/>
            <a:ext cx="4844520" cy="3823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2000" strike="noStrike" u="none">
                <a:solidFill>
                  <a:srgbClr val="e8eef6"/>
                </a:solidFill>
                <a:effectLst/>
                <a:uFillTx/>
                <a:latin typeface="Arial"/>
                <a:ea typeface="Arial"/>
              </a:rPr>
              <a:t>The Field Guide</a:t>
            </a:r>
            <a:endParaRPr b="0" lang="en-US" sz="2000" strike="noStrike" u="none">
              <a:solidFill>
                <a:srgbClr val="ffffff"/>
              </a:solidFill>
              <a:effectLst/>
              <a:uFillTx/>
              <a:latin typeface="Arial"/>
            </a:endParaRPr>
          </a:p>
        </p:txBody>
      </p:sp>
      <p:sp>
        <p:nvSpPr>
          <p:cNvPr id="465" name="b1"/>
          <p:cNvSpPr/>
          <p:nvPr/>
        </p:nvSpPr>
        <p:spPr>
          <a:xfrm>
            <a:off x="777240" y="2606040"/>
            <a:ext cx="484452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050" strike="noStrike" u="none">
                <a:solidFill>
                  <a:srgbClr val="93a0b4"/>
                </a:solidFill>
                <a:effectLst/>
                <a:uFillTx/>
                <a:latin typeface="Courier New"/>
                <a:ea typeface="Courier New"/>
              </a:rPr>
              <a:t>the stack assembles, node by node</a:t>
            </a:r>
            <a:endParaRPr b="0" lang="en-US" sz="1050" strike="noStrike" u="none">
              <a:solidFill>
                <a:srgbClr val="ffffff"/>
              </a:solidFill>
              <a:effectLst/>
              <a:uFillTx/>
              <a:latin typeface="Arial"/>
            </a:endParaRPr>
          </a:p>
        </p:txBody>
      </p:sp>
      <p:sp>
        <p:nvSpPr>
          <p:cNvPr id="466" name="b1"/>
          <p:cNvSpPr/>
          <p:nvPr/>
        </p:nvSpPr>
        <p:spPr>
          <a:xfrm>
            <a:off x="6263640" y="1783080"/>
            <a:ext cx="5347440" cy="1278360"/>
          </a:xfrm>
          <a:prstGeom prst="roundRect">
            <a:avLst>
              <a:gd name="adj" fmla="val 5714"/>
            </a:avLst>
          </a:prstGeom>
          <a:solidFill>
            <a:srgbClr val="182233"/>
          </a:solidFill>
          <a:ln w="12700">
            <a:solidFill>
              <a:srgbClr val="ff4d5e"/>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67" name="b1"/>
          <p:cNvSpPr/>
          <p:nvPr/>
        </p:nvSpPr>
        <p:spPr>
          <a:xfrm>
            <a:off x="6492240" y="1892880"/>
            <a:ext cx="2741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200" strike="noStrike" u="none">
                <a:solidFill>
                  <a:srgbClr val="ff4d5e"/>
                </a:solidFill>
                <a:effectLst/>
                <a:uFillTx/>
                <a:latin typeface="Courier New"/>
                <a:ea typeface="Courier New"/>
              </a:rPr>
              <a:t>CHAPTER 2</a:t>
            </a:r>
            <a:endParaRPr b="0" lang="en-US" sz="1200" strike="noStrike" u="none">
              <a:solidFill>
                <a:srgbClr val="ffffff"/>
              </a:solidFill>
              <a:effectLst/>
              <a:uFillTx/>
              <a:latin typeface="Arial"/>
            </a:endParaRPr>
          </a:p>
        </p:txBody>
      </p:sp>
      <p:sp>
        <p:nvSpPr>
          <p:cNvPr id="468" name="b1"/>
          <p:cNvSpPr/>
          <p:nvPr/>
        </p:nvSpPr>
        <p:spPr>
          <a:xfrm>
            <a:off x="6492240" y="2185560"/>
            <a:ext cx="4844520" cy="3823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2000" strike="noStrike" u="none">
                <a:solidFill>
                  <a:srgbClr val="e8eef6"/>
                </a:solidFill>
                <a:effectLst/>
                <a:uFillTx/>
                <a:latin typeface="Arial"/>
                <a:ea typeface="Arial"/>
              </a:rPr>
              <a:t>Live-Fire</a:t>
            </a:r>
            <a:endParaRPr b="0" lang="en-US" sz="2000" strike="noStrike" u="none">
              <a:solidFill>
                <a:srgbClr val="ffffff"/>
              </a:solidFill>
              <a:effectLst/>
              <a:uFillTx/>
              <a:latin typeface="Arial"/>
            </a:endParaRPr>
          </a:p>
        </p:txBody>
      </p:sp>
      <p:sp>
        <p:nvSpPr>
          <p:cNvPr id="469" name="b1"/>
          <p:cNvSpPr/>
          <p:nvPr/>
        </p:nvSpPr>
        <p:spPr>
          <a:xfrm>
            <a:off x="6492240" y="2606040"/>
            <a:ext cx="484452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050" strike="noStrike" u="none">
                <a:solidFill>
                  <a:srgbClr val="93a0b4"/>
                </a:solidFill>
                <a:effectLst/>
                <a:uFillTx/>
                <a:latin typeface="Courier New"/>
                <a:ea typeface="Courier New"/>
              </a:rPr>
              <a:t>9 acts on the real pipeline</a:t>
            </a:r>
            <a:endParaRPr b="0" lang="en-US" sz="1050" strike="noStrike" u="none">
              <a:solidFill>
                <a:srgbClr val="ffffff"/>
              </a:solidFill>
              <a:effectLst/>
              <a:uFillTx/>
              <a:latin typeface="Arial"/>
            </a:endParaRPr>
          </a:p>
        </p:txBody>
      </p:sp>
      <p:sp>
        <p:nvSpPr>
          <p:cNvPr id="470" name="b2"/>
          <p:cNvSpPr/>
          <p:nvPr/>
        </p:nvSpPr>
        <p:spPr>
          <a:xfrm>
            <a:off x="548640" y="3383280"/>
            <a:ext cx="2101320" cy="455400"/>
          </a:xfrm>
          <a:prstGeom prst="roundRect">
            <a:avLst>
              <a:gd name="adj" fmla="val 14000"/>
            </a:avLst>
          </a:prstGeom>
          <a:solidFill>
            <a:srgbClr val="182233"/>
          </a:solidFill>
          <a:ln w="13970">
            <a:solidFill>
              <a:srgbClr val="93a0b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71" name="b2"/>
          <p:cNvSpPr/>
          <p:nvPr/>
        </p:nvSpPr>
        <p:spPr>
          <a:xfrm>
            <a:off x="548640" y="3383280"/>
            <a:ext cx="210132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93a0b4"/>
                </a:solidFill>
                <a:effectLst/>
                <a:uFillTx/>
                <a:latin typeface="Courier New"/>
                <a:ea typeface="Courier New"/>
              </a:rPr>
              <a:t>1 PURGE PROTOCOL</a:t>
            </a:r>
            <a:endParaRPr b="0" lang="en-US" sz="950" strike="noStrike" u="none">
              <a:solidFill>
                <a:srgbClr val="ffffff"/>
              </a:solidFill>
              <a:effectLst/>
              <a:uFillTx/>
              <a:latin typeface="Arial"/>
            </a:endParaRPr>
          </a:p>
        </p:txBody>
      </p:sp>
      <p:sp>
        <p:nvSpPr>
          <p:cNvPr id="472" name="b2"/>
          <p:cNvSpPr/>
          <p:nvPr/>
        </p:nvSpPr>
        <p:spPr>
          <a:xfrm>
            <a:off x="2797920" y="3383280"/>
            <a:ext cx="2101320" cy="455400"/>
          </a:xfrm>
          <a:prstGeom prst="roundRect">
            <a:avLst>
              <a:gd name="adj" fmla="val 14000"/>
            </a:avLst>
          </a:prstGeom>
          <a:solidFill>
            <a:srgbClr val="182233"/>
          </a:solidFill>
          <a:ln w="13970">
            <a:solidFill>
              <a:srgbClr val="93a0b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73" name="b2"/>
          <p:cNvSpPr/>
          <p:nvPr/>
        </p:nvSpPr>
        <p:spPr>
          <a:xfrm>
            <a:off x="2797920" y="3383280"/>
            <a:ext cx="210132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93a0b4"/>
                </a:solidFill>
                <a:effectLst/>
                <a:uFillTx/>
                <a:latin typeface="Courier New"/>
                <a:ea typeface="Courier New"/>
              </a:rPr>
              <a:t>2 PHISH HATCHERY</a:t>
            </a:r>
            <a:endParaRPr b="0" lang="en-US" sz="950" strike="noStrike" u="none">
              <a:solidFill>
                <a:srgbClr val="ffffff"/>
              </a:solidFill>
              <a:effectLst/>
              <a:uFillTx/>
              <a:latin typeface="Arial"/>
            </a:endParaRPr>
          </a:p>
        </p:txBody>
      </p:sp>
      <p:sp>
        <p:nvSpPr>
          <p:cNvPr id="474" name="b2"/>
          <p:cNvSpPr/>
          <p:nvPr/>
        </p:nvSpPr>
        <p:spPr>
          <a:xfrm>
            <a:off x="5047560" y="3383280"/>
            <a:ext cx="2101320" cy="455400"/>
          </a:xfrm>
          <a:prstGeom prst="roundRect">
            <a:avLst>
              <a:gd name="adj" fmla="val 14000"/>
            </a:avLst>
          </a:prstGeom>
          <a:solidFill>
            <a:srgbClr val="182233"/>
          </a:solidFill>
          <a:ln w="13970">
            <a:solidFill>
              <a:srgbClr val="93a0b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75" name="b2"/>
          <p:cNvSpPr/>
          <p:nvPr/>
        </p:nvSpPr>
        <p:spPr>
          <a:xfrm>
            <a:off x="5047560" y="3383280"/>
            <a:ext cx="210132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93a0b4"/>
                </a:solidFill>
                <a:effectLst/>
                <a:uFillTx/>
                <a:latin typeface="Courier New"/>
                <a:ea typeface="Courier New"/>
              </a:rPr>
              <a:t>3 GLOBAL VOLLEY</a:t>
            </a:r>
            <a:endParaRPr b="0" lang="en-US" sz="950" strike="noStrike" u="none">
              <a:solidFill>
                <a:srgbClr val="ffffff"/>
              </a:solidFill>
              <a:effectLst/>
              <a:uFillTx/>
              <a:latin typeface="Arial"/>
            </a:endParaRPr>
          </a:p>
        </p:txBody>
      </p:sp>
      <p:sp>
        <p:nvSpPr>
          <p:cNvPr id="476" name="b2"/>
          <p:cNvSpPr/>
          <p:nvPr/>
        </p:nvSpPr>
        <p:spPr>
          <a:xfrm>
            <a:off x="7296840" y="3383280"/>
            <a:ext cx="2101320" cy="455400"/>
          </a:xfrm>
          <a:prstGeom prst="roundRect">
            <a:avLst>
              <a:gd name="adj" fmla="val 14000"/>
            </a:avLst>
          </a:prstGeom>
          <a:solidFill>
            <a:srgbClr val="182233"/>
          </a:solidFill>
          <a:ln w="13970">
            <a:solidFill>
              <a:srgbClr val="93a0b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77" name="b2"/>
          <p:cNvSpPr/>
          <p:nvPr/>
        </p:nvSpPr>
        <p:spPr>
          <a:xfrm>
            <a:off x="7296840" y="3383280"/>
            <a:ext cx="210132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93a0b4"/>
                </a:solidFill>
                <a:effectLst/>
                <a:uFillTx/>
                <a:latin typeface="Courier New"/>
                <a:ea typeface="Courier New"/>
              </a:rPr>
              <a:t>4 SESSION CAPTURE</a:t>
            </a:r>
            <a:endParaRPr b="0" lang="en-US" sz="950" strike="noStrike" u="none">
              <a:solidFill>
                <a:srgbClr val="ffffff"/>
              </a:solidFill>
              <a:effectLst/>
              <a:uFillTx/>
              <a:latin typeface="Arial"/>
            </a:endParaRPr>
          </a:p>
        </p:txBody>
      </p:sp>
      <p:sp>
        <p:nvSpPr>
          <p:cNvPr id="478" name="b2"/>
          <p:cNvSpPr/>
          <p:nvPr/>
        </p:nvSpPr>
        <p:spPr>
          <a:xfrm>
            <a:off x="9546480" y="3383280"/>
            <a:ext cx="2101320" cy="455400"/>
          </a:xfrm>
          <a:prstGeom prst="roundRect">
            <a:avLst>
              <a:gd name="adj" fmla="val 14000"/>
            </a:avLst>
          </a:prstGeom>
          <a:solidFill>
            <a:srgbClr val="182233"/>
          </a:solidFill>
          <a:ln w="13970">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79" name="b2"/>
          <p:cNvSpPr/>
          <p:nvPr/>
        </p:nvSpPr>
        <p:spPr>
          <a:xfrm>
            <a:off x="9546480" y="3383280"/>
            <a:ext cx="210132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4d5e"/>
                </a:solidFill>
                <a:effectLst/>
                <a:uFillTx/>
                <a:latin typeface="Courier New"/>
                <a:ea typeface="Courier New"/>
              </a:rPr>
              <a:t>5 EXPLOIT BARRAGE</a:t>
            </a:r>
            <a:endParaRPr b="0" lang="en-US" sz="950" strike="noStrike" u="none">
              <a:solidFill>
                <a:srgbClr val="ffffff"/>
              </a:solidFill>
              <a:effectLst/>
              <a:uFillTx/>
              <a:latin typeface="Arial"/>
            </a:endParaRPr>
          </a:p>
        </p:txBody>
      </p:sp>
      <p:sp>
        <p:nvSpPr>
          <p:cNvPr id="480" name="b2"/>
          <p:cNvSpPr/>
          <p:nvPr/>
        </p:nvSpPr>
        <p:spPr>
          <a:xfrm>
            <a:off x="548640" y="3950280"/>
            <a:ext cx="2101320" cy="455400"/>
          </a:xfrm>
          <a:prstGeom prst="roundRect">
            <a:avLst>
              <a:gd name="adj" fmla="val 14000"/>
            </a:avLst>
          </a:prstGeom>
          <a:solidFill>
            <a:srgbClr val="182233"/>
          </a:solidFill>
          <a:ln w="13970">
            <a:solidFill>
              <a:srgbClr val="ff4d5e"/>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81" name="b2"/>
          <p:cNvSpPr/>
          <p:nvPr/>
        </p:nvSpPr>
        <p:spPr>
          <a:xfrm>
            <a:off x="548640" y="3950280"/>
            <a:ext cx="210132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ff4d5e"/>
                </a:solidFill>
                <a:effectLst/>
                <a:uFillTx/>
                <a:latin typeface="Courier New"/>
                <a:ea typeface="Courier New"/>
              </a:rPr>
              <a:t>6 MALWARE PETTING ZOO</a:t>
            </a:r>
            <a:endParaRPr b="0" lang="en-US" sz="950" strike="noStrike" u="none">
              <a:solidFill>
                <a:srgbClr val="ffffff"/>
              </a:solidFill>
              <a:effectLst/>
              <a:uFillTx/>
              <a:latin typeface="Arial"/>
            </a:endParaRPr>
          </a:p>
        </p:txBody>
      </p:sp>
      <p:sp>
        <p:nvSpPr>
          <p:cNvPr id="482" name="b2"/>
          <p:cNvSpPr/>
          <p:nvPr/>
        </p:nvSpPr>
        <p:spPr>
          <a:xfrm>
            <a:off x="2797920" y="3950280"/>
            <a:ext cx="2101320" cy="455400"/>
          </a:xfrm>
          <a:prstGeom prst="roundRect">
            <a:avLst>
              <a:gd name="adj" fmla="val 14000"/>
            </a:avLst>
          </a:prstGeom>
          <a:solidFill>
            <a:srgbClr val="182233"/>
          </a:solidFill>
          <a:ln w="13970">
            <a:solidFill>
              <a:srgbClr val="93a0b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83" name="b2"/>
          <p:cNvSpPr/>
          <p:nvPr/>
        </p:nvSpPr>
        <p:spPr>
          <a:xfrm>
            <a:off x="2797920" y="3950280"/>
            <a:ext cx="210132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93a0b4"/>
                </a:solidFill>
                <a:effectLst/>
                <a:uFillTx/>
                <a:latin typeface="Courier New"/>
                <a:ea typeface="Courier New"/>
              </a:rPr>
              <a:t>7 APT MUGSHOTS</a:t>
            </a:r>
            <a:endParaRPr b="0" lang="en-US" sz="950" strike="noStrike" u="none">
              <a:solidFill>
                <a:srgbClr val="ffffff"/>
              </a:solidFill>
              <a:effectLst/>
              <a:uFillTx/>
              <a:latin typeface="Arial"/>
            </a:endParaRPr>
          </a:p>
        </p:txBody>
      </p:sp>
      <p:sp>
        <p:nvSpPr>
          <p:cNvPr id="484" name="b2"/>
          <p:cNvSpPr/>
          <p:nvPr/>
        </p:nvSpPr>
        <p:spPr>
          <a:xfrm>
            <a:off x="5047560" y="3950280"/>
            <a:ext cx="2101320" cy="455400"/>
          </a:xfrm>
          <a:prstGeom prst="roundRect">
            <a:avLst>
              <a:gd name="adj" fmla="val 14000"/>
            </a:avLst>
          </a:prstGeom>
          <a:solidFill>
            <a:srgbClr val="182233"/>
          </a:solidFill>
          <a:ln w="13970">
            <a:solidFill>
              <a:srgbClr val="2ee6a6"/>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85" name="b2"/>
          <p:cNvSpPr/>
          <p:nvPr/>
        </p:nvSpPr>
        <p:spPr>
          <a:xfrm>
            <a:off x="5047560" y="3950280"/>
            <a:ext cx="210132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2ee6a6"/>
                </a:solidFill>
                <a:effectLst/>
                <a:uFillTx/>
                <a:latin typeface="Courier New"/>
                <a:ea typeface="Courier New"/>
              </a:rPr>
              <a:t>8 THE CANARY GAMBIT</a:t>
            </a:r>
            <a:endParaRPr b="0" lang="en-US" sz="950" strike="noStrike" u="none">
              <a:solidFill>
                <a:srgbClr val="ffffff"/>
              </a:solidFill>
              <a:effectLst/>
              <a:uFillTx/>
              <a:latin typeface="Arial"/>
            </a:endParaRPr>
          </a:p>
        </p:txBody>
      </p:sp>
      <p:sp>
        <p:nvSpPr>
          <p:cNvPr id="486" name="b2"/>
          <p:cNvSpPr/>
          <p:nvPr/>
        </p:nvSpPr>
        <p:spPr>
          <a:xfrm>
            <a:off x="7296840" y="3950280"/>
            <a:ext cx="2101320" cy="455400"/>
          </a:xfrm>
          <a:prstGeom prst="roundRect">
            <a:avLst>
              <a:gd name="adj" fmla="val 14000"/>
            </a:avLst>
          </a:prstGeom>
          <a:solidFill>
            <a:srgbClr val="182233"/>
          </a:solidFill>
          <a:ln w="13970">
            <a:solidFill>
              <a:srgbClr val="93a0b4"/>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87" name="b2"/>
          <p:cNvSpPr/>
          <p:nvPr/>
        </p:nvSpPr>
        <p:spPr>
          <a:xfrm>
            <a:off x="7296840" y="3950280"/>
            <a:ext cx="2101320" cy="4554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950" strike="noStrike" u="none">
                <a:solidFill>
                  <a:srgbClr val="93a0b4"/>
                </a:solidFill>
                <a:effectLst/>
                <a:uFillTx/>
                <a:latin typeface="Courier New"/>
                <a:ea typeface="Courier New"/>
              </a:rPr>
              <a:t>9 PEW-PEW MAP</a:t>
            </a:r>
            <a:endParaRPr b="0" lang="en-US" sz="950" strike="noStrike" u="none">
              <a:solidFill>
                <a:srgbClr val="ffffff"/>
              </a:solidFill>
              <a:effectLst/>
              <a:uFillTx/>
              <a:latin typeface="Arial"/>
            </a:endParaRPr>
          </a:p>
        </p:txBody>
      </p:sp>
      <p:sp>
        <p:nvSpPr>
          <p:cNvPr id="488" name="b3"/>
          <p:cNvSpPr/>
          <p:nvPr/>
        </p:nvSpPr>
        <p:spPr>
          <a:xfrm>
            <a:off x="548640" y="4709160"/>
            <a:ext cx="7587000" cy="1095480"/>
          </a:xfrm>
          <a:prstGeom prst="roundRect">
            <a:avLst>
              <a:gd name="adj" fmla="val 6667"/>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89" name="b3"/>
          <p:cNvSpPr/>
          <p:nvPr/>
        </p:nvSpPr>
        <p:spPr>
          <a:xfrm>
            <a:off x="804600" y="4855320"/>
            <a:ext cx="7075800" cy="3823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i="1" lang="en-US" sz="1300" strike="noStrike" u="none">
                <a:solidFill>
                  <a:srgbClr val="93a0b4"/>
                </a:solidFill>
                <a:effectLst/>
                <a:uFillTx/>
                <a:latin typeface="Courier New"/>
                <a:ea typeface="Courier New"/>
              </a:rPr>
              <a:t>act 8: "he stole the creds we planted…"</a:t>
            </a:r>
            <a:endParaRPr b="0" lang="en-US" sz="1300" strike="noStrike" u="none">
              <a:solidFill>
                <a:srgbClr val="ffffff"/>
              </a:solidFill>
              <a:effectLst/>
              <a:uFillTx/>
              <a:latin typeface="Arial"/>
            </a:endParaRPr>
          </a:p>
        </p:txBody>
      </p:sp>
      <p:sp>
        <p:nvSpPr>
          <p:cNvPr id="490" name="b3"/>
          <p:cNvSpPr/>
          <p:nvPr/>
        </p:nvSpPr>
        <p:spPr>
          <a:xfrm>
            <a:off x="804600" y="5257800"/>
            <a:ext cx="707580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2ee6a6"/>
                </a:solidFill>
                <a:effectLst/>
                <a:uFillTx/>
                <a:latin typeface="Arial"/>
                <a:ea typeface="Arial"/>
              </a:rPr>
              <a:t>…and logged into OUR honeypot. so what? — that's what.</a:t>
            </a:r>
            <a:endParaRPr b="0" lang="en-US" sz="1700" strike="noStrike" u="none">
              <a:solidFill>
                <a:srgbClr val="ffffff"/>
              </a:solidFill>
              <a:effectLst/>
              <a:uFillTx/>
              <a:latin typeface="Arial"/>
            </a:endParaRPr>
          </a:p>
        </p:txBody>
      </p:sp>
      <p:sp>
        <p:nvSpPr>
          <p:cNvPr id="491" name="Shape 33"/>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492" name="Text 34"/>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493" name="Text 35"/>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demo</a:t>
            </a:r>
            <a:endParaRPr b="0" lang="en-US" sz="850" strike="noStrike" u="none">
              <a:solidFill>
                <a:srgbClr val="ffffff"/>
              </a:solidFill>
              <a:effectLst/>
              <a:uFillTx/>
              <a:latin typeface="Arial"/>
            </a:endParaRPr>
          </a:p>
        </p:txBody>
      </p:sp>
      <p:sp>
        <p:nvSpPr>
          <p:cNvPr id="494" name="Text 36"/>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18</a:t>
            </a:r>
            <a:endParaRPr b="0" lang="en-US" sz="900" strike="noStrike" u="none">
              <a:solidFill>
                <a:srgbClr val="ffffff"/>
              </a:solidFill>
              <a:effectLst/>
              <a:uFillTx/>
              <a:latin typeface="Arial"/>
            </a:endParaRPr>
          </a:p>
        </p:txBody>
      </p:sp>
      <p:sp>
        <p:nvSpPr>
          <p:cNvPr id="495" name="b1.dissolve"/>
          <p:cNvSpPr/>
          <p:nvPr/>
        </p:nvSpPr>
        <p:spPr>
          <a:xfrm>
            <a:off x="8205480" y="4727520"/>
            <a:ext cx="3373920" cy="10771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000" strike="noStrike" u="none">
                <a:solidFill>
                  <a:srgbClr val="2ee6a6"/>
                </a:solidFill>
                <a:effectLst/>
                <a:uFillTx/>
                <a:latin typeface="Arial"/>
                <a:ea typeface="Arial"/>
              </a:rPr>
              <a:t>16 SECONDS</a:t>
            </a:r>
            <a:endParaRPr b="0" lang="en-US" sz="40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28" name="Text 0"/>
          <p:cNvSpPr/>
          <p:nvPr/>
        </p:nvSpPr>
        <p:spPr>
          <a:xfrm>
            <a:off x="567000" y="384120"/>
            <a:ext cx="100566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250" spc="99" strike="noStrike" u="none">
                <a:solidFill>
                  <a:srgbClr val="2ee6a6"/>
                </a:solidFill>
                <a:effectLst/>
                <a:uFillTx/>
                <a:latin typeface="Courier New"/>
                <a:ea typeface="Courier New"/>
              </a:rPr>
              <a:t>&gt; </a:t>
            </a:r>
            <a:r>
              <a:rPr b="0" lang="en-US" sz="1250" spc="99" strike="noStrike" u="none">
                <a:solidFill>
                  <a:srgbClr val="93a0b4"/>
                </a:solidFill>
                <a:effectLst/>
                <a:uFillTx/>
                <a:latin typeface="Courier New"/>
                <a:ea typeface="Courier New"/>
              </a:rPr>
              <a:t>whoami &amp;&amp; whoami --the-other-one</a:t>
            </a:r>
            <a:endParaRPr b="0" lang="en-US" sz="1250" strike="noStrike" u="none">
              <a:solidFill>
                <a:srgbClr val="ffffff"/>
              </a:solidFill>
              <a:effectLst/>
              <a:uFillTx/>
              <a:latin typeface="Arial"/>
            </a:endParaRPr>
          </a:p>
        </p:txBody>
      </p:sp>
      <p:sp>
        <p:nvSpPr>
          <p:cNvPr id="29" name="Text 1"/>
          <p:cNvSpPr/>
          <p:nvPr/>
        </p:nvSpPr>
        <p:spPr>
          <a:xfrm>
            <a:off x="548640" y="713160"/>
            <a:ext cx="11062440" cy="866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3300" strike="noStrike" u="none">
                <a:solidFill>
                  <a:srgbClr val="e8eef6"/>
                </a:solidFill>
                <a:effectLst/>
                <a:uFillTx/>
                <a:latin typeface="Arial"/>
                <a:ea typeface="Arial"/>
              </a:rPr>
              <a:t>The two of us (one of us is in Singapore)</a:t>
            </a:r>
            <a:endParaRPr b="0" lang="en-US" sz="3300" strike="noStrike" u="none">
              <a:solidFill>
                <a:srgbClr val="ffffff"/>
              </a:solidFill>
              <a:effectLst/>
              <a:uFillTx/>
              <a:latin typeface="Arial"/>
            </a:endParaRPr>
          </a:p>
        </p:txBody>
      </p:sp>
      <p:sp>
        <p:nvSpPr>
          <p:cNvPr id="30" name="Shape 2"/>
          <p:cNvSpPr/>
          <p:nvPr/>
        </p:nvSpPr>
        <p:spPr>
          <a:xfrm>
            <a:off x="548640" y="1828800"/>
            <a:ext cx="5256000" cy="3198600"/>
          </a:xfrm>
          <a:prstGeom prst="roundRect">
            <a:avLst>
              <a:gd name="adj" fmla="val 2286"/>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tabLst>
                <a:tab algn="l" pos="0"/>
              </a:tabLst>
            </a:pPr>
            <a:endParaRPr b="0" lang="fr-FR" sz="1800" strike="noStrike" u="none">
              <a:solidFill>
                <a:srgbClr val="000000"/>
              </a:solidFill>
              <a:effectLst/>
              <a:uFillTx/>
              <a:latin typeface="Calibri"/>
            </a:endParaRPr>
          </a:p>
        </p:txBody>
      </p:sp>
      <p:sp>
        <p:nvSpPr>
          <p:cNvPr id="31" name="Shape 3"/>
          <p:cNvSpPr/>
          <p:nvPr/>
        </p:nvSpPr>
        <p:spPr>
          <a:xfrm>
            <a:off x="777240" y="2084760"/>
            <a:ext cx="638280" cy="638280"/>
          </a:xfrm>
          <a:prstGeom prst="roundRect">
            <a:avLst>
              <a:gd name="adj" fmla="val 14286"/>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tabLst>
                <a:tab algn="l" pos="0"/>
              </a:tabLst>
            </a:pPr>
            <a:endParaRPr b="0" lang="fr-FR" sz="1800" strike="noStrike" u="none">
              <a:solidFill>
                <a:srgbClr val="000000"/>
              </a:solidFill>
              <a:effectLst/>
              <a:uFillTx/>
              <a:latin typeface="Calibri"/>
            </a:endParaRPr>
          </a:p>
        </p:txBody>
      </p:sp>
      <p:pic>
        <p:nvPicPr>
          <p:cNvPr id="32" name="Image 0" descr="preencoded.png"/>
          <p:cNvPicPr/>
          <p:nvPr/>
        </p:nvPicPr>
        <p:blipFill>
          <a:blip r:embed="rId1"/>
          <a:stretch/>
        </p:blipFill>
        <p:spPr>
          <a:xfrm>
            <a:off x="905400" y="2212920"/>
            <a:ext cx="382320" cy="382320"/>
          </a:xfrm>
          <a:prstGeom prst="rect">
            <a:avLst/>
          </a:prstGeom>
          <a:noFill/>
          <a:ln w="0">
            <a:noFill/>
          </a:ln>
        </p:spPr>
      </p:pic>
      <p:sp>
        <p:nvSpPr>
          <p:cNvPr id="33" name="Text 4"/>
          <p:cNvSpPr/>
          <p:nvPr/>
        </p:nvSpPr>
        <p:spPr>
          <a:xfrm>
            <a:off x="1554480" y="2103120"/>
            <a:ext cx="4158720" cy="4096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2000" strike="noStrike" u="none">
                <a:solidFill>
                  <a:srgbClr val="e8eef6"/>
                </a:solidFill>
                <a:effectLst/>
                <a:uFillTx/>
                <a:latin typeface="Arial"/>
                <a:ea typeface="Arial"/>
              </a:rPr>
              <a:t>Xavier Mertens</a:t>
            </a:r>
            <a:endParaRPr b="0" lang="en-US" sz="2000" strike="noStrike" u="none">
              <a:solidFill>
                <a:srgbClr val="ffffff"/>
              </a:solidFill>
              <a:effectLst/>
              <a:uFillTx/>
              <a:latin typeface="Arial"/>
            </a:endParaRPr>
          </a:p>
        </p:txBody>
      </p:sp>
      <p:sp>
        <p:nvSpPr>
          <p:cNvPr id="34" name="Text 5"/>
          <p:cNvSpPr/>
          <p:nvPr/>
        </p:nvSpPr>
        <p:spPr>
          <a:xfrm>
            <a:off x="1554480" y="2505600"/>
            <a:ext cx="4158720" cy="2725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2ee6a6"/>
                </a:solidFill>
                <a:effectLst/>
                <a:uFillTx/>
                <a:latin typeface="Courier New"/>
                <a:ea typeface="Courier New"/>
              </a:rPr>
              <a:t>@xme</a:t>
            </a:r>
            <a:endParaRPr b="0" lang="en-US" sz="1100" strike="noStrike" u="none">
              <a:solidFill>
                <a:srgbClr val="ffffff"/>
              </a:solidFill>
              <a:effectLst/>
              <a:uFillTx/>
              <a:latin typeface="Arial"/>
            </a:endParaRPr>
          </a:p>
        </p:txBody>
      </p:sp>
      <p:sp>
        <p:nvSpPr>
          <p:cNvPr id="35" name="Text 6"/>
          <p:cNvSpPr/>
          <p:nvPr/>
        </p:nvSpPr>
        <p:spPr>
          <a:xfrm>
            <a:off x="868680" y="2926080"/>
            <a:ext cx="4707360" cy="182700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700"/>
              </a:spcAft>
              <a:buClr>
                <a:srgbClr val="93a0b4"/>
              </a:buClr>
              <a:buFont typeface="Symbol" charset="2"/>
              <a:buChar char=""/>
            </a:pPr>
            <a:r>
              <a:rPr b="0" lang="en-US" sz="1250" strike="noStrike" u="none">
                <a:solidFill>
                  <a:srgbClr val="93a0b4"/>
                </a:solidFill>
                <a:effectLst/>
                <a:uFillTx/>
                <a:latin typeface="Arial"/>
                <a:ea typeface="Arial"/>
              </a:rPr>
              <a:t>Freelance security consultant &amp; incident handler.</a:t>
            </a:r>
            <a:endParaRPr b="0" lang="en-US" sz="1250" strike="noStrike" u="none">
              <a:solidFill>
                <a:srgbClr val="ffffff"/>
              </a:solidFill>
              <a:effectLst/>
              <a:uFillTx/>
              <a:latin typeface="Arial"/>
            </a:endParaRPr>
          </a:p>
          <a:p>
            <a:pPr marL="343080" indent="-343080" defTabSz="914400">
              <a:lnSpc>
                <a:spcPct val="100000"/>
              </a:lnSpc>
              <a:spcAft>
                <a:spcPts val="700"/>
              </a:spcAft>
              <a:buClr>
                <a:srgbClr val="93a0b4"/>
              </a:buClr>
              <a:buFont typeface="Symbol" charset="2"/>
              <a:buChar char=""/>
            </a:pPr>
            <a:r>
              <a:rPr b="0" lang="en-US" sz="1250" strike="noStrike" u="none">
                <a:solidFill>
                  <a:srgbClr val="93a0b4"/>
                </a:solidFill>
                <a:effectLst/>
                <a:uFillTx/>
                <a:latin typeface="Arial"/>
                <a:ea typeface="Arial"/>
              </a:rPr>
              <a:t>SANS Internet Storm Center handler; trainer &amp; speaker.</a:t>
            </a:r>
            <a:endParaRPr b="0" lang="en-US" sz="1250" strike="noStrike" u="none">
              <a:solidFill>
                <a:srgbClr val="ffffff"/>
              </a:solidFill>
              <a:effectLst/>
              <a:uFillTx/>
              <a:latin typeface="Arial"/>
            </a:endParaRPr>
          </a:p>
          <a:p>
            <a:pPr marL="343080" indent="-343080" defTabSz="914400">
              <a:lnSpc>
                <a:spcPct val="100000"/>
              </a:lnSpc>
              <a:spcAft>
                <a:spcPts val="700"/>
              </a:spcAft>
              <a:buClr>
                <a:srgbClr val="93a0b4"/>
              </a:buClr>
              <a:buFont typeface="Symbol" charset="2"/>
              <a:buChar char=""/>
            </a:pPr>
            <a:r>
              <a:rPr b="0" lang="en-US" sz="1250" strike="noStrike" u="none">
                <a:solidFill>
                  <a:srgbClr val="93a0b4"/>
                </a:solidFill>
                <a:effectLst/>
                <a:uFillTx/>
                <a:latin typeface="Arial"/>
                <a:ea typeface="Arial"/>
              </a:rPr>
              <a:t>Runs the blog /dev/random and a personal MalwareLab.</a:t>
            </a:r>
            <a:endParaRPr b="0" lang="en-US" sz="1250" strike="noStrike" u="none">
              <a:solidFill>
                <a:srgbClr val="ffffff"/>
              </a:solidFill>
              <a:effectLst/>
              <a:uFillTx/>
              <a:latin typeface="Arial"/>
            </a:endParaRPr>
          </a:p>
          <a:p>
            <a:pPr marL="343080" indent="-343080" defTabSz="914400">
              <a:lnSpc>
                <a:spcPct val="100000"/>
              </a:lnSpc>
              <a:spcAft>
                <a:spcPts val="700"/>
              </a:spcAft>
              <a:buClr>
                <a:srgbClr val="93a0b4"/>
              </a:buClr>
              <a:buFont typeface="Symbol" charset="2"/>
              <a:buChar char=""/>
            </a:pPr>
            <a:r>
              <a:rPr b="0" lang="en-US" sz="1250" strike="noStrike" u="none">
                <a:solidFill>
                  <a:srgbClr val="93a0b4"/>
                </a:solidFill>
                <a:effectLst/>
                <a:uFillTx/>
                <a:latin typeface="Arial"/>
                <a:ea typeface="Arial"/>
              </a:rPr>
              <a:t>Co-author of PhishTrack — the brains on threat-intel &amp; detection.</a:t>
            </a:r>
            <a:endParaRPr b="0" lang="en-US" sz="1250" strike="noStrike" u="none">
              <a:solidFill>
                <a:srgbClr val="ffffff"/>
              </a:solidFill>
              <a:effectLst/>
              <a:uFillTx/>
              <a:latin typeface="Arial"/>
            </a:endParaRPr>
          </a:p>
        </p:txBody>
      </p:sp>
      <p:sp>
        <p:nvSpPr>
          <p:cNvPr id="36" name="Shape 7"/>
          <p:cNvSpPr/>
          <p:nvPr/>
        </p:nvSpPr>
        <p:spPr>
          <a:xfrm>
            <a:off x="6355080" y="1828800"/>
            <a:ext cx="5256000" cy="3198600"/>
          </a:xfrm>
          <a:prstGeom prst="roundRect">
            <a:avLst>
              <a:gd name="adj" fmla="val 2286"/>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tabLst>
                <a:tab algn="l" pos="0"/>
              </a:tabLst>
            </a:pPr>
            <a:endParaRPr b="0" lang="fr-FR" sz="1800" strike="noStrike" u="none">
              <a:solidFill>
                <a:srgbClr val="000000"/>
              </a:solidFill>
              <a:effectLst/>
              <a:uFillTx/>
              <a:latin typeface="Calibri"/>
            </a:endParaRPr>
          </a:p>
        </p:txBody>
      </p:sp>
      <p:sp>
        <p:nvSpPr>
          <p:cNvPr id="37" name="Shape 8"/>
          <p:cNvSpPr/>
          <p:nvPr/>
        </p:nvSpPr>
        <p:spPr>
          <a:xfrm>
            <a:off x="6583680" y="2084760"/>
            <a:ext cx="638280" cy="638280"/>
          </a:xfrm>
          <a:prstGeom prst="roundRect">
            <a:avLst>
              <a:gd name="adj" fmla="val 14286"/>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tabLst>
                <a:tab algn="l" pos="0"/>
              </a:tabLst>
            </a:pPr>
            <a:endParaRPr b="0" lang="fr-FR" sz="1800" strike="noStrike" u="none">
              <a:solidFill>
                <a:srgbClr val="000000"/>
              </a:solidFill>
              <a:effectLst/>
              <a:uFillTx/>
              <a:latin typeface="Calibri"/>
            </a:endParaRPr>
          </a:p>
        </p:txBody>
      </p:sp>
      <p:pic>
        <p:nvPicPr>
          <p:cNvPr id="38" name="Image 1" descr="preencoded.png"/>
          <p:cNvPicPr/>
          <p:nvPr/>
        </p:nvPicPr>
        <p:blipFill>
          <a:blip r:embed="rId2"/>
          <a:stretch/>
        </p:blipFill>
        <p:spPr>
          <a:xfrm>
            <a:off x="6711840" y="2212920"/>
            <a:ext cx="382320" cy="382320"/>
          </a:xfrm>
          <a:prstGeom prst="rect">
            <a:avLst/>
          </a:prstGeom>
          <a:noFill/>
          <a:ln w="0">
            <a:noFill/>
          </a:ln>
        </p:spPr>
      </p:pic>
      <p:sp>
        <p:nvSpPr>
          <p:cNvPr id="39" name="Text 9"/>
          <p:cNvSpPr/>
          <p:nvPr/>
        </p:nvSpPr>
        <p:spPr>
          <a:xfrm>
            <a:off x="7360920" y="2103120"/>
            <a:ext cx="4158720" cy="4096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2000" strike="noStrike" u="none">
                <a:solidFill>
                  <a:srgbClr val="e8eef6"/>
                </a:solidFill>
                <a:effectLst/>
                <a:uFillTx/>
                <a:latin typeface="Arial"/>
                <a:ea typeface="Arial"/>
              </a:rPr>
              <a:t>Pascal Kahn</a:t>
            </a:r>
            <a:endParaRPr b="0" lang="en-US" sz="2000" strike="noStrike" u="none">
              <a:solidFill>
                <a:srgbClr val="ffffff"/>
              </a:solidFill>
              <a:effectLst/>
              <a:uFillTx/>
              <a:latin typeface="Arial"/>
            </a:endParaRPr>
          </a:p>
        </p:txBody>
      </p:sp>
      <p:sp>
        <p:nvSpPr>
          <p:cNvPr id="40" name="Text 10"/>
          <p:cNvSpPr/>
          <p:nvPr/>
        </p:nvSpPr>
        <p:spPr>
          <a:xfrm>
            <a:off x="7360920" y="2505600"/>
            <a:ext cx="4158720" cy="2725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2ee6a6"/>
                </a:solidFill>
                <a:effectLst/>
                <a:uFillTx/>
                <a:latin typeface="Courier New"/>
                <a:ea typeface="Courier New"/>
              </a:rPr>
              <a:t>@teqagogo</a:t>
            </a:r>
            <a:endParaRPr b="0" lang="en-US" sz="1100" strike="noStrike" u="none">
              <a:solidFill>
                <a:srgbClr val="ffffff"/>
              </a:solidFill>
              <a:effectLst/>
              <a:uFillTx/>
              <a:latin typeface="Arial"/>
            </a:endParaRPr>
          </a:p>
        </p:txBody>
      </p:sp>
      <p:sp>
        <p:nvSpPr>
          <p:cNvPr id="41" name="Text 11"/>
          <p:cNvSpPr/>
          <p:nvPr/>
        </p:nvSpPr>
        <p:spPr>
          <a:xfrm>
            <a:off x="6711840" y="2935080"/>
            <a:ext cx="4707360" cy="1827000"/>
          </a:xfrm>
          <a:prstGeom prst="rect">
            <a:avLst/>
          </a:prstGeom>
          <a:noFill/>
          <a:ln w="0">
            <a:noFill/>
          </a:ln>
        </p:spPr>
        <p:style>
          <a:lnRef idx="0"/>
          <a:fillRef idx="0"/>
          <a:effectRef idx="0"/>
          <a:fontRef idx="minor"/>
        </p:style>
        <p:txBody>
          <a:bodyPr lIns="0" rIns="0" tIns="0" bIns="0" anchor="t">
            <a:noAutofit/>
          </a:bodyPr>
          <a:p>
            <a:pPr marL="343080" indent="-343080" defTabSz="914400">
              <a:lnSpc>
                <a:spcPct val="100000"/>
              </a:lnSpc>
              <a:spcAft>
                <a:spcPts val="700"/>
              </a:spcAft>
              <a:buClr>
                <a:srgbClr val="93a0b4"/>
              </a:buClr>
              <a:buFont typeface="Symbol" charset="2"/>
              <a:buChar char=""/>
            </a:pPr>
            <a:r>
              <a:rPr b="0" lang="en-US" sz="1250" strike="noStrike" u="none">
                <a:solidFill>
                  <a:srgbClr val="93a0b4"/>
                </a:solidFill>
                <a:effectLst/>
                <a:uFillTx/>
                <a:latin typeface="Arial"/>
                <a:ea typeface="Arial"/>
              </a:rPr>
              <a:t>Builder of the PhishTrack platform.</a:t>
            </a:r>
            <a:endParaRPr b="0" lang="en-US" sz="1250" strike="noStrike" u="none">
              <a:solidFill>
                <a:srgbClr val="ffffff"/>
              </a:solidFill>
              <a:effectLst/>
              <a:uFillTx/>
              <a:latin typeface="Arial"/>
            </a:endParaRPr>
          </a:p>
          <a:p>
            <a:pPr marL="343080" indent="-343080" defTabSz="914400">
              <a:lnSpc>
                <a:spcPct val="100000"/>
              </a:lnSpc>
              <a:spcAft>
                <a:spcPts val="700"/>
              </a:spcAft>
              <a:buClr>
                <a:srgbClr val="93a0b4"/>
              </a:buClr>
              <a:buFont typeface="Symbol" charset="2"/>
              <a:buChar char=""/>
            </a:pPr>
            <a:r>
              <a:rPr b="0" lang="en-US" sz="1250" strike="noStrike" u="none">
                <a:solidFill>
                  <a:srgbClr val="93a0b4"/>
                </a:solidFill>
                <a:effectLst/>
                <a:uFillTx/>
                <a:latin typeface="Arial"/>
                <a:ea typeface="Arial"/>
              </a:rPr>
              <a:t>SOC and offensive/defensive tools dev</a:t>
            </a:r>
            <a:endParaRPr b="0" lang="en-US" sz="1250" strike="noStrike" u="none">
              <a:solidFill>
                <a:srgbClr val="ffffff"/>
              </a:solidFill>
              <a:effectLst/>
              <a:uFillTx/>
              <a:latin typeface="Arial"/>
            </a:endParaRPr>
          </a:p>
          <a:p>
            <a:pPr marL="343080" indent="-343080" defTabSz="914400">
              <a:lnSpc>
                <a:spcPct val="100000"/>
              </a:lnSpc>
              <a:spcAft>
                <a:spcPts val="700"/>
              </a:spcAft>
              <a:buClr>
                <a:srgbClr val="93a0b4"/>
              </a:buClr>
              <a:buFont typeface="Symbol" charset="2"/>
              <a:buChar char=""/>
            </a:pPr>
            <a:r>
              <a:rPr b="0" lang="en-US" sz="1250" strike="noStrike" u="none">
                <a:solidFill>
                  <a:srgbClr val="93a0b4"/>
                </a:solidFill>
                <a:effectLst/>
                <a:uFillTx/>
                <a:latin typeface="Arial"/>
                <a:ea typeface="Arial"/>
              </a:rPr>
              <a:t>Drives the engineering: analyzer, honeypots, canary engine.</a:t>
            </a:r>
            <a:endParaRPr b="0" lang="en-US" sz="1250" strike="noStrike" u="none">
              <a:solidFill>
                <a:srgbClr val="ffffff"/>
              </a:solidFill>
              <a:effectLst/>
              <a:uFillTx/>
              <a:latin typeface="Arial"/>
            </a:endParaRPr>
          </a:p>
          <a:p>
            <a:pPr marL="343080" indent="-343080" defTabSz="914400">
              <a:lnSpc>
                <a:spcPct val="100000"/>
              </a:lnSpc>
              <a:spcAft>
                <a:spcPts val="700"/>
              </a:spcAft>
              <a:buClr>
                <a:srgbClr val="93a0b4"/>
              </a:buClr>
              <a:buFont typeface="Symbol" charset="2"/>
              <a:buChar char=""/>
            </a:pPr>
            <a:r>
              <a:rPr b="0" lang="en-US" sz="1250" strike="noStrike" u="none">
                <a:solidFill>
                  <a:srgbClr val="93a0b4"/>
                </a:solidFill>
                <a:effectLst/>
                <a:uFillTx/>
                <a:latin typeface="Arial"/>
                <a:ea typeface="Arial"/>
              </a:rPr>
              <a:t>Flying solo today; Xavier sends his regards from 11,000 km away.</a:t>
            </a:r>
            <a:endParaRPr b="0" lang="en-US" sz="1250" strike="noStrike" u="none">
              <a:solidFill>
                <a:srgbClr val="ffffff"/>
              </a:solidFill>
              <a:effectLst/>
              <a:uFillTx/>
              <a:latin typeface="Arial"/>
            </a:endParaRPr>
          </a:p>
        </p:txBody>
      </p:sp>
      <p:sp>
        <p:nvSpPr>
          <p:cNvPr id="42" name="Shape 15"/>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rgbClr val="000000"/>
              </a:solidFill>
              <a:effectLst/>
              <a:uFillTx/>
              <a:latin typeface="Calibri"/>
            </a:endParaRPr>
          </a:p>
        </p:txBody>
      </p:sp>
      <p:sp>
        <p:nvSpPr>
          <p:cNvPr id="43" name="Text 16"/>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44" name="Text 17"/>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TLP:CLEAR</a:t>
            </a:r>
            <a:endParaRPr b="0" lang="en-US" sz="850" strike="noStrike" u="none">
              <a:solidFill>
                <a:srgbClr val="ffffff"/>
              </a:solidFill>
              <a:effectLst/>
              <a:uFillTx/>
              <a:latin typeface="Arial"/>
            </a:endParaRPr>
          </a:p>
        </p:txBody>
      </p:sp>
      <p:sp>
        <p:nvSpPr>
          <p:cNvPr id="45" name="Text 18"/>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02</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496"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SELECT * FROM receipts   -- 3 months, read-only</a:t>
            </a:r>
            <a:endParaRPr b="0" lang="en-US" sz="1300" strike="noStrike" u="none">
              <a:solidFill>
                <a:srgbClr val="ffffff"/>
              </a:solidFill>
              <a:effectLst/>
              <a:uFillTx/>
              <a:latin typeface="Arial"/>
            </a:endParaRPr>
          </a:p>
        </p:txBody>
      </p:sp>
      <p:sp>
        <p:nvSpPr>
          <p:cNvPr id="497" name="Text 1"/>
          <p:cNvSpPr/>
          <p:nvPr/>
        </p:nvSpPr>
        <p:spPr>
          <a:xfrm>
            <a:off x="548640" y="105156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3000" strike="noStrike" u="none">
                <a:solidFill>
                  <a:srgbClr val="e8eef6"/>
                </a:solidFill>
                <a:effectLst/>
                <a:uFillTx/>
                <a:latin typeface="Arial"/>
                <a:ea typeface="Arial"/>
              </a:rPr>
              <a:t>The receipts: 3 months of real abuse.</a:t>
            </a:r>
            <a:endParaRPr b="0" lang="en-US" sz="3000" strike="noStrike" u="none">
              <a:solidFill>
                <a:srgbClr val="ffffff"/>
              </a:solidFill>
              <a:effectLst/>
              <a:uFillTx/>
              <a:latin typeface="Arial"/>
            </a:endParaRPr>
          </a:p>
        </p:txBody>
      </p:sp>
      <p:sp>
        <p:nvSpPr>
          <p:cNvPr id="498" name="b1"/>
          <p:cNvSpPr/>
          <p:nvPr/>
        </p:nvSpPr>
        <p:spPr>
          <a:xfrm>
            <a:off x="548640" y="2148840"/>
            <a:ext cx="2649960" cy="1369800"/>
          </a:xfrm>
          <a:prstGeom prst="roundRect">
            <a:avLst>
              <a:gd name="adj" fmla="val 533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99" name="b1"/>
          <p:cNvSpPr/>
          <p:nvPr/>
        </p:nvSpPr>
        <p:spPr>
          <a:xfrm>
            <a:off x="548640" y="2295000"/>
            <a:ext cx="2649960" cy="8028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44c8f5"/>
                </a:solidFill>
                <a:effectLst/>
                <a:uFillTx/>
                <a:latin typeface="Arial"/>
                <a:ea typeface="Arial"/>
              </a:rPr>
              <a:t>614,875</a:t>
            </a:r>
            <a:endParaRPr b="0" lang="en-US" sz="4200" strike="noStrike" u="none">
              <a:solidFill>
                <a:srgbClr val="ffffff"/>
              </a:solidFill>
              <a:effectLst/>
              <a:uFillTx/>
              <a:latin typeface="Arial"/>
            </a:endParaRPr>
          </a:p>
        </p:txBody>
      </p:sp>
      <p:sp>
        <p:nvSpPr>
          <p:cNvPr id="500" name="b1"/>
          <p:cNvSpPr/>
          <p:nvPr/>
        </p:nvSpPr>
        <p:spPr>
          <a:xfrm>
            <a:off x="640080" y="3063240"/>
            <a:ext cx="24670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phishing URLs analyzed</a:t>
            </a:r>
            <a:endParaRPr b="0" lang="en-US" sz="1050" strike="noStrike" u="none">
              <a:solidFill>
                <a:srgbClr val="ffffff"/>
              </a:solidFill>
              <a:effectLst/>
              <a:uFillTx/>
              <a:latin typeface="Arial"/>
            </a:endParaRPr>
          </a:p>
        </p:txBody>
      </p:sp>
      <p:sp>
        <p:nvSpPr>
          <p:cNvPr id="501" name="b1"/>
          <p:cNvSpPr/>
          <p:nvPr/>
        </p:nvSpPr>
        <p:spPr>
          <a:xfrm>
            <a:off x="3337560" y="2148840"/>
            <a:ext cx="2649960" cy="1369800"/>
          </a:xfrm>
          <a:prstGeom prst="roundRect">
            <a:avLst>
              <a:gd name="adj" fmla="val 533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02" name="b1"/>
          <p:cNvSpPr/>
          <p:nvPr/>
        </p:nvSpPr>
        <p:spPr>
          <a:xfrm>
            <a:off x="3337560" y="2295000"/>
            <a:ext cx="2649960" cy="8028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ffb454"/>
                </a:solidFill>
                <a:effectLst/>
                <a:uFillTx/>
                <a:latin typeface="Arial"/>
                <a:ea typeface="Arial"/>
              </a:rPr>
              <a:t>83,775</a:t>
            </a:r>
            <a:endParaRPr b="0" lang="en-US" sz="4200" strike="noStrike" u="none">
              <a:solidFill>
                <a:srgbClr val="ffffff"/>
              </a:solidFill>
              <a:effectLst/>
              <a:uFillTx/>
              <a:latin typeface="Arial"/>
            </a:endParaRPr>
          </a:p>
        </p:txBody>
      </p:sp>
      <p:sp>
        <p:nvSpPr>
          <p:cNvPr id="503" name="b1"/>
          <p:cNvSpPr/>
          <p:nvPr/>
        </p:nvSpPr>
        <p:spPr>
          <a:xfrm>
            <a:off x="3429000" y="3063240"/>
            <a:ext cx="24670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canaries planted</a:t>
            </a:r>
            <a:endParaRPr b="0" lang="en-US" sz="1050" strike="noStrike" u="none">
              <a:solidFill>
                <a:srgbClr val="ffffff"/>
              </a:solidFill>
              <a:effectLst/>
              <a:uFillTx/>
              <a:latin typeface="Arial"/>
            </a:endParaRPr>
          </a:p>
        </p:txBody>
      </p:sp>
      <p:sp>
        <p:nvSpPr>
          <p:cNvPr id="504" name="b2"/>
          <p:cNvSpPr/>
          <p:nvPr/>
        </p:nvSpPr>
        <p:spPr>
          <a:xfrm>
            <a:off x="6126480" y="2148840"/>
            <a:ext cx="2649960" cy="1369800"/>
          </a:xfrm>
          <a:prstGeom prst="roundRect">
            <a:avLst>
              <a:gd name="adj" fmla="val 533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05" name="b2"/>
          <p:cNvSpPr/>
          <p:nvPr/>
        </p:nvSpPr>
        <p:spPr>
          <a:xfrm>
            <a:off x="6126480" y="2295000"/>
            <a:ext cx="2649960" cy="8028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ff4d5e"/>
                </a:solidFill>
                <a:effectLst/>
                <a:uFillTx/>
                <a:latin typeface="Arial"/>
                <a:ea typeface="Arial"/>
              </a:rPr>
              <a:t>90</a:t>
            </a:r>
            <a:endParaRPr b="0" lang="en-US" sz="4200" strike="noStrike" u="none">
              <a:solidFill>
                <a:srgbClr val="ffffff"/>
              </a:solidFill>
              <a:effectLst/>
              <a:uFillTx/>
              <a:latin typeface="Arial"/>
            </a:endParaRPr>
          </a:p>
        </p:txBody>
      </p:sp>
      <p:sp>
        <p:nvSpPr>
          <p:cNvPr id="506" name="b2"/>
          <p:cNvSpPr/>
          <p:nvPr/>
        </p:nvSpPr>
        <p:spPr>
          <a:xfrm>
            <a:off x="6217920" y="3063240"/>
            <a:ext cx="24670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real abuse events</a:t>
            </a:r>
            <a:endParaRPr b="0" lang="en-US" sz="1050" strike="noStrike" u="none">
              <a:solidFill>
                <a:srgbClr val="ffffff"/>
              </a:solidFill>
              <a:effectLst/>
              <a:uFillTx/>
              <a:latin typeface="Arial"/>
            </a:endParaRPr>
          </a:p>
        </p:txBody>
      </p:sp>
      <p:sp>
        <p:nvSpPr>
          <p:cNvPr id="507" name="b2"/>
          <p:cNvSpPr/>
          <p:nvPr/>
        </p:nvSpPr>
        <p:spPr>
          <a:xfrm>
            <a:off x="8915400" y="2148840"/>
            <a:ext cx="2695680" cy="1369800"/>
          </a:xfrm>
          <a:prstGeom prst="roundRect">
            <a:avLst>
              <a:gd name="adj" fmla="val 533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08" name="b2"/>
          <p:cNvSpPr/>
          <p:nvPr/>
        </p:nvSpPr>
        <p:spPr>
          <a:xfrm>
            <a:off x="8915400" y="2295000"/>
            <a:ext cx="2695680" cy="8028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b084ff"/>
                </a:solidFill>
                <a:effectLst/>
                <a:uFillTx/>
                <a:latin typeface="Arial"/>
                <a:ea typeface="Arial"/>
              </a:rPr>
              <a:t>53</a:t>
            </a:r>
            <a:endParaRPr b="0" lang="en-US" sz="4200" strike="noStrike" u="none">
              <a:solidFill>
                <a:srgbClr val="ffffff"/>
              </a:solidFill>
              <a:effectLst/>
              <a:uFillTx/>
              <a:latin typeface="Arial"/>
            </a:endParaRPr>
          </a:p>
        </p:txBody>
      </p:sp>
      <p:sp>
        <p:nvSpPr>
          <p:cNvPr id="509" name="b2"/>
          <p:cNvSpPr/>
          <p:nvPr/>
        </p:nvSpPr>
        <p:spPr>
          <a:xfrm>
            <a:off x="9006840" y="3063240"/>
            <a:ext cx="251280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distinct creds abused</a:t>
            </a:r>
            <a:endParaRPr b="0" lang="en-US" sz="1050" strike="noStrike" u="none">
              <a:solidFill>
                <a:srgbClr val="ffffff"/>
              </a:solidFill>
              <a:effectLst/>
              <a:uFillTx/>
              <a:latin typeface="Arial"/>
            </a:endParaRPr>
          </a:p>
        </p:txBody>
      </p:sp>
      <p:sp>
        <p:nvSpPr>
          <p:cNvPr id="510" name="b3"/>
          <p:cNvSpPr/>
          <p:nvPr/>
        </p:nvSpPr>
        <p:spPr>
          <a:xfrm>
            <a:off x="548640" y="3657600"/>
            <a:ext cx="2649960" cy="1369800"/>
          </a:xfrm>
          <a:prstGeom prst="roundRect">
            <a:avLst>
              <a:gd name="adj" fmla="val 533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11" name="b3"/>
          <p:cNvSpPr/>
          <p:nvPr/>
        </p:nvSpPr>
        <p:spPr>
          <a:xfrm>
            <a:off x="548640" y="3803760"/>
            <a:ext cx="2649960" cy="8028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2ee6a6"/>
                </a:solidFill>
                <a:effectLst/>
                <a:uFillTx/>
                <a:latin typeface="Arial"/>
                <a:ea typeface="Arial"/>
              </a:rPr>
              <a:t>00:16</a:t>
            </a:r>
            <a:endParaRPr b="0" lang="en-US" sz="4200" strike="noStrike" u="none">
              <a:solidFill>
                <a:srgbClr val="ffffff"/>
              </a:solidFill>
              <a:effectLst/>
              <a:uFillTx/>
              <a:latin typeface="Arial"/>
            </a:endParaRPr>
          </a:p>
        </p:txBody>
      </p:sp>
      <p:sp>
        <p:nvSpPr>
          <p:cNvPr id="512" name="b3"/>
          <p:cNvSpPr/>
          <p:nvPr/>
        </p:nvSpPr>
        <p:spPr>
          <a:xfrm>
            <a:off x="640080" y="4572000"/>
            <a:ext cx="24670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fastest TTA</a:t>
            </a:r>
            <a:endParaRPr b="0" lang="en-US" sz="1050" strike="noStrike" u="none">
              <a:solidFill>
                <a:srgbClr val="ffffff"/>
              </a:solidFill>
              <a:effectLst/>
              <a:uFillTx/>
              <a:latin typeface="Arial"/>
            </a:endParaRPr>
          </a:p>
        </p:txBody>
      </p:sp>
      <p:sp>
        <p:nvSpPr>
          <p:cNvPr id="513" name="b3"/>
          <p:cNvSpPr/>
          <p:nvPr/>
        </p:nvSpPr>
        <p:spPr>
          <a:xfrm>
            <a:off x="3337560" y="3657600"/>
            <a:ext cx="2649960" cy="1369800"/>
          </a:xfrm>
          <a:prstGeom prst="roundRect">
            <a:avLst>
              <a:gd name="adj" fmla="val 533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14" name="b3"/>
          <p:cNvSpPr/>
          <p:nvPr/>
        </p:nvSpPr>
        <p:spPr>
          <a:xfrm>
            <a:off x="3337560" y="3803760"/>
            <a:ext cx="2649960" cy="80280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44c8f5"/>
                </a:solidFill>
                <a:effectLst/>
                <a:uFillTx/>
                <a:latin typeface="Arial"/>
                <a:ea typeface="Arial"/>
              </a:rPr>
              <a:t>14,734</a:t>
            </a:r>
            <a:endParaRPr b="0" lang="en-US" sz="4200" strike="noStrike" u="none">
              <a:solidFill>
                <a:srgbClr val="ffffff"/>
              </a:solidFill>
              <a:effectLst/>
              <a:uFillTx/>
              <a:latin typeface="Arial"/>
            </a:endParaRPr>
          </a:p>
        </p:txBody>
      </p:sp>
      <p:sp>
        <p:nvSpPr>
          <p:cNvPr id="515" name="b3"/>
          <p:cNvSpPr/>
          <p:nvPr/>
        </p:nvSpPr>
        <p:spPr>
          <a:xfrm>
            <a:off x="3429000" y="4572000"/>
            <a:ext cx="246708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attacker IPs seen</a:t>
            </a:r>
            <a:endParaRPr b="0" lang="en-US" sz="1050" strike="noStrike" u="none">
              <a:solidFill>
                <a:srgbClr val="ffffff"/>
              </a:solidFill>
              <a:effectLst/>
              <a:uFillTx/>
              <a:latin typeface="Arial"/>
            </a:endParaRPr>
          </a:p>
        </p:txBody>
      </p:sp>
      <p:sp>
        <p:nvSpPr>
          <p:cNvPr id="516" name="b3"/>
          <p:cNvSpPr/>
          <p:nvPr/>
        </p:nvSpPr>
        <p:spPr>
          <a:xfrm>
            <a:off x="6126480" y="3657600"/>
            <a:ext cx="5484600" cy="1369800"/>
          </a:xfrm>
          <a:prstGeom prst="roundRect">
            <a:avLst>
              <a:gd name="adj" fmla="val 5333"/>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17" name="b3"/>
          <p:cNvSpPr/>
          <p:nvPr/>
        </p:nvSpPr>
        <p:spPr>
          <a:xfrm>
            <a:off x="6355080" y="3767400"/>
            <a:ext cx="5027400" cy="318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200" strike="noStrike" u="none">
                <a:solidFill>
                  <a:srgbClr val="ffb454"/>
                </a:solidFill>
                <a:effectLst/>
                <a:uFillTx/>
                <a:latin typeface="Arial"/>
                <a:ea typeface="Arial"/>
              </a:rPr>
              <a:t>honest framing</a:t>
            </a:r>
            <a:endParaRPr b="0" lang="en-US" sz="1200" strike="noStrike" u="none">
              <a:solidFill>
                <a:srgbClr val="ffffff"/>
              </a:solidFill>
              <a:effectLst/>
              <a:uFillTx/>
              <a:latin typeface="Arial"/>
            </a:endParaRPr>
          </a:p>
        </p:txBody>
      </p:sp>
      <p:sp>
        <p:nvSpPr>
          <p:cNvPr id="518" name="b3"/>
          <p:cNvSpPr/>
          <p:nvPr/>
        </p:nvSpPr>
        <p:spPr>
          <a:xfrm>
            <a:off x="6355080" y="4114800"/>
            <a:ext cx="5073120" cy="866880"/>
          </a:xfrm>
          <a:prstGeom prst="rect">
            <a:avLst/>
          </a:prstGeom>
          <a:noFill/>
          <a:ln w="0">
            <a:noFill/>
          </a:ln>
        </p:spPr>
        <p:style>
          <a:lnRef idx="0"/>
          <a:fillRef idx="0"/>
          <a:effectRef idx="0"/>
          <a:fontRef idx="minor"/>
        </p:style>
        <p:txBody>
          <a:bodyPr lIns="0" rIns="0" tIns="0" bIns="0" anchor="t">
            <a:noAutofit/>
          </a:bodyPr>
          <a:p>
            <a:pPr defTabSz="914400">
              <a:lnSpc>
                <a:spcPct val="100000"/>
              </a:lnSpc>
              <a:tabLst>
                <a:tab algn="l" pos="0"/>
              </a:tabLst>
            </a:pPr>
            <a:r>
              <a:rPr b="0" lang="en-US" sz="1150" strike="noStrike" u="none">
                <a:solidFill>
                  <a:srgbClr val="93a0b4"/>
                </a:solidFill>
                <a:effectLst/>
                <a:uFillTx/>
                <a:latin typeface="Arial"/>
                <a:ea typeface="Arial"/>
              </a:rPr>
              <a:t>Only 0.06% of planted canaries were ever abused here. The story is the SPEED of those that are — and no single IP dominates (top = 6.7%).</a:t>
            </a:r>
            <a:endParaRPr b="0" lang="en-US" sz="1150" strike="noStrike" u="none">
              <a:solidFill>
                <a:srgbClr val="ffffff"/>
              </a:solidFill>
              <a:effectLst/>
              <a:uFillTx/>
              <a:latin typeface="Arial"/>
            </a:endParaRPr>
          </a:p>
        </p:txBody>
      </p:sp>
      <p:sp>
        <p:nvSpPr>
          <p:cNvPr id="519" name="b3"/>
          <p:cNvSpPr/>
          <p:nvPr/>
        </p:nvSpPr>
        <p:spPr>
          <a:xfrm>
            <a:off x="567000" y="5349240"/>
            <a:ext cx="110898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100" strike="noStrike" u="none">
                <a:solidFill>
                  <a:srgbClr val="5e6b7e"/>
                </a:solidFill>
                <a:effectLst/>
                <a:uFillTx/>
                <a:latin typeface="Courier New"/>
                <a:ea typeface="Courier New"/>
              </a:rPr>
              <a:t>phishing_tracker.db · 12.8 GB · 2026-03-19 → 06-24 · RFC1918/self-test excluded</a:t>
            </a:r>
            <a:endParaRPr b="0" lang="en-US" sz="1100" strike="noStrike" u="none">
              <a:solidFill>
                <a:srgbClr val="ffffff"/>
              </a:solidFill>
              <a:effectLst/>
              <a:uFillTx/>
              <a:latin typeface="Arial"/>
            </a:endParaRPr>
          </a:p>
        </p:txBody>
      </p:sp>
      <p:sp>
        <p:nvSpPr>
          <p:cNvPr id="520" name="Shape 24"/>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521" name="Text 25"/>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522" name="Text 26"/>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Part 2 · the receipts</a:t>
            </a:r>
            <a:endParaRPr b="0" lang="en-US" sz="850" strike="noStrike" u="none">
              <a:solidFill>
                <a:srgbClr val="ffffff"/>
              </a:solidFill>
              <a:effectLst/>
              <a:uFillTx/>
              <a:latin typeface="Arial"/>
            </a:endParaRPr>
          </a:p>
        </p:txBody>
      </p:sp>
      <p:sp>
        <p:nvSpPr>
          <p:cNvPr id="523" name="Text 27"/>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19</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524"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93a0b4"/>
                </a:solidFill>
                <a:effectLst/>
                <a:uFillTx/>
                <a:latin typeface="Courier New"/>
                <a:ea typeface="Courier New"/>
              </a:rPr>
              <a:t>GROUP BY time_to_abuse_bucket   (N=90)</a:t>
            </a:r>
            <a:endParaRPr b="0" lang="en-US" sz="1300" strike="noStrike" u="none">
              <a:solidFill>
                <a:srgbClr val="ffffff"/>
              </a:solidFill>
              <a:effectLst/>
              <a:uFillTx/>
              <a:latin typeface="Arial"/>
            </a:endParaRPr>
          </a:p>
        </p:txBody>
      </p:sp>
      <p:sp>
        <p:nvSpPr>
          <p:cNvPr id="525" name="Text 1"/>
          <p:cNvSpPr/>
          <p:nvPr/>
        </p:nvSpPr>
        <p:spPr>
          <a:xfrm>
            <a:off x="548640" y="105156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2700" strike="noStrike" u="none">
                <a:solidFill>
                  <a:srgbClr val="e8eef6"/>
                </a:solidFill>
                <a:effectLst/>
                <a:uFillTx/>
                <a:latin typeface="Arial"/>
                <a:ea typeface="Arial"/>
              </a:rPr>
              <a:t>How fast? Bimodal — and the fast half is brutal.</a:t>
            </a:r>
            <a:endParaRPr b="0" lang="en-US" sz="2700" strike="noStrike" u="none">
              <a:solidFill>
                <a:srgbClr val="ffffff"/>
              </a:solidFill>
              <a:effectLst/>
              <a:uFillTx/>
              <a:latin typeface="Arial"/>
            </a:endParaRPr>
          </a:p>
        </p:txBody>
      </p:sp>
      <p:pic>
        <p:nvPicPr>
          <p:cNvPr id="526" name="b1" descr="preencoded.png"/>
          <p:cNvPicPr/>
          <p:nvPr/>
        </p:nvPicPr>
        <p:blipFill>
          <a:blip r:embed="rId1"/>
          <a:stretch/>
        </p:blipFill>
        <p:spPr>
          <a:xfrm>
            <a:off x="457200" y="1783080"/>
            <a:ext cx="7404840" cy="4295880"/>
          </a:xfrm>
          <a:prstGeom prst="rect">
            <a:avLst/>
          </a:prstGeom>
          <a:noFill/>
          <a:ln w="0">
            <a:noFill/>
          </a:ln>
        </p:spPr>
      </p:pic>
      <p:sp>
        <p:nvSpPr>
          <p:cNvPr id="527" name="b2"/>
          <p:cNvSpPr/>
          <p:nvPr/>
        </p:nvSpPr>
        <p:spPr>
          <a:xfrm>
            <a:off x="8183880" y="1828800"/>
            <a:ext cx="342720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28" name="b2"/>
          <p:cNvSpPr/>
          <p:nvPr/>
        </p:nvSpPr>
        <p:spPr>
          <a:xfrm>
            <a:off x="8183880" y="1974960"/>
            <a:ext cx="342720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2ee6a6"/>
                </a:solidFill>
                <a:effectLst/>
                <a:uFillTx/>
                <a:latin typeface="Arial"/>
                <a:ea typeface="Arial"/>
              </a:rPr>
              <a:t>74%</a:t>
            </a:r>
            <a:endParaRPr b="0" lang="en-US" sz="4200" strike="noStrike" u="none">
              <a:solidFill>
                <a:srgbClr val="ffffff"/>
              </a:solidFill>
              <a:effectLst/>
              <a:uFillTx/>
              <a:latin typeface="Arial"/>
            </a:endParaRPr>
          </a:p>
        </p:txBody>
      </p:sp>
      <p:sp>
        <p:nvSpPr>
          <p:cNvPr id="529" name="b2"/>
          <p:cNvSpPr/>
          <p:nvPr/>
        </p:nvSpPr>
        <p:spPr>
          <a:xfrm>
            <a:off x="8275320" y="2788920"/>
            <a:ext cx="32443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abused &lt; 24h (of 53)</a:t>
            </a:r>
            <a:endParaRPr b="0" lang="en-US" sz="1050" strike="noStrike" u="none">
              <a:solidFill>
                <a:srgbClr val="ffffff"/>
              </a:solidFill>
              <a:effectLst/>
              <a:uFillTx/>
              <a:latin typeface="Arial"/>
            </a:endParaRPr>
          </a:p>
        </p:txBody>
      </p:sp>
      <p:sp>
        <p:nvSpPr>
          <p:cNvPr id="530" name="b3"/>
          <p:cNvSpPr/>
          <p:nvPr/>
        </p:nvSpPr>
        <p:spPr>
          <a:xfrm>
            <a:off x="8183880" y="3383280"/>
            <a:ext cx="342720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31" name="b3"/>
          <p:cNvSpPr/>
          <p:nvPr/>
        </p:nvSpPr>
        <p:spPr>
          <a:xfrm>
            <a:off x="8183880" y="3529440"/>
            <a:ext cx="342720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ffb454"/>
                </a:solidFill>
                <a:effectLst/>
                <a:uFillTx/>
                <a:latin typeface="Arial"/>
                <a:ea typeface="Arial"/>
              </a:rPr>
              <a:t>28%</a:t>
            </a:r>
            <a:endParaRPr b="0" lang="en-US" sz="4200" strike="noStrike" u="none">
              <a:solidFill>
                <a:srgbClr val="ffffff"/>
              </a:solidFill>
              <a:effectLst/>
              <a:uFillTx/>
              <a:latin typeface="Arial"/>
            </a:endParaRPr>
          </a:p>
        </p:txBody>
      </p:sp>
      <p:sp>
        <p:nvSpPr>
          <p:cNvPr id="532" name="b3"/>
          <p:cNvSpPr/>
          <p:nvPr/>
        </p:nvSpPr>
        <p:spPr>
          <a:xfrm>
            <a:off x="8275320" y="4343400"/>
            <a:ext cx="32443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abused &lt; 1 hour</a:t>
            </a:r>
            <a:endParaRPr b="0" lang="en-US" sz="1050" strike="noStrike" u="none">
              <a:solidFill>
                <a:srgbClr val="ffffff"/>
              </a:solidFill>
              <a:effectLst/>
              <a:uFillTx/>
              <a:latin typeface="Arial"/>
            </a:endParaRPr>
          </a:p>
        </p:txBody>
      </p:sp>
      <p:sp>
        <p:nvSpPr>
          <p:cNvPr id="533" name="b3"/>
          <p:cNvSpPr/>
          <p:nvPr/>
        </p:nvSpPr>
        <p:spPr>
          <a:xfrm>
            <a:off x="8183880" y="4937760"/>
            <a:ext cx="342720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34" name="b3"/>
          <p:cNvSpPr/>
          <p:nvPr/>
        </p:nvSpPr>
        <p:spPr>
          <a:xfrm>
            <a:off x="8183880" y="5083920"/>
            <a:ext cx="342720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44c8f5"/>
                </a:solidFill>
                <a:effectLst/>
                <a:uFillTx/>
                <a:latin typeface="Arial"/>
                <a:ea typeface="Arial"/>
              </a:rPr>
              <a:t>00:16</a:t>
            </a:r>
            <a:endParaRPr b="0" lang="en-US" sz="4200" strike="noStrike" u="none">
              <a:solidFill>
                <a:srgbClr val="ffffff"/>
              </a:solidFill>
              <a:effectLst/>
              <a:uFillTx/>
              <a:latin typeface="Arial"/>
            </a:endParaRPr>
          </a:p>
        </p:txBody>
      </p:sp>
      <p:sp>
        <p:nvSpPr>
          <p:cNvPr id="535" name="b3"/>
          <p:cNvSpPr/>
          <p:nvPr/>
        </p:nvSpPr>
        <p:spPr>
          <a:xfrm>
            <a:off x="8275320" y="5897880"/>
            <a:ext cx="32443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fastest of all</a:t>
            </a:r>
            <a:endParaRPr b="0" lang="en-US" sz="1050" strike="noStrike" u="none">
              <a:solidFill>
                <a:srgbClr val="ffffff"/>
              </a:solidFill>
              <a:effectLst/>
              <a:uFillTx/>
              <a:latin typeface="Arial"/>
            </a:endParaRPr>
          </a:p>
        </p:txBody>
      </p:sp>
      <p:sp>
        <p:nvSpPr>
          <p:cNvPr id="536" name="Shape 11"/>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537" name="Text 12"/>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538" name="Text 13"/>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TLP:CLEAR</a:t>
            </a:r>
            <a:endParaRPr b="0" lang="en-US" sz="850" strike="noStrike" u="none">
              <a:solidFill>
                <a:srgbClr val="ffffff"/>
              </a:solidFill>
              <a:effectLst/>
              <a:uFillTx/>
              <a:latin typeface="Arial"/>
            </a:endParaRPr>
          </a:p>
        </p:txBody>
      </p:sp>
      <p:sp>
        <p:nvSpPr>
          <p:cNvPr id="539" name="Text 14"/>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20</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540"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93a0b4"/>
                </a:solidFill>
                <a:effectLst/>
                <a:uFillTx/>
                <a:latin typeface="Courier New"/>
                <a:ea typeface="Courier New"/>
              </a:rPr>
              <a:t>GROUP BY country, kit_family   (N=90)</a:t>
            </a:r>
            <a:endParaRPr b="0" lang="en-US" sz="1300" strike="noStrike" u="none">
              <a:solidFill>
                <a:srgbClr val="ffffff"/>
              </a:solidFill>
              <a:effectLst/>
              <a:uFillTx/>
              <a:latin typeface="Arial"/>
            </a:endParaRPr>
          </a:p>
        </p:txBody>
      </p:sp>
      <p:sp>
        <p:nvSpPr>
          <p:cNvPr id="541" name="Text 1"/>
          <p:cNvSpPr/>
          <p:nvPr/>
        </p:nvSpPr>
        <p:spPr>
          <a:xfrm>
            <a:off x="548640" y="105156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3000" strike="noStrike" u="none">
                <a:solidFill>
                  <a:srgbClr val="e8eef6"/>
                </a:solidFill>
                <a:effectLst/>
                <a:uFillTx/>
                <a:latin typeface="Arial"/>
                <a:ea typeface="Arial"/>
              </a:rPr>
              <a:t>From where, and who.</a:t>
            </a:r>
            <a:endParaRPr b="0" lang="en-US" sz="3000" strike="noStrike" u="none">
              <a:solidFill>
                <a:srgbClr val="ffffff"/>
              </a:solidFill>
              <a:effectLst/>
              <a:uFillTx/>
              <a:latin typeface="Arial"/>
            </a:endParaRPr>
          </a:p>
        </p:txBody>
      </p:sp>
      <p:sp>
        <p:nvSpPr>
          <p:cNvPr id="542" name="b1"/>
          <p:cNvSpPr/>
          <p:nvPr/>
        </p:nvSpPr>
        <p:spPr>
          <a:xfrm>
            <a:off x="548640" y="1783080"/>
            <a:ext cx="5484600" cy="2725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050" strike="noStrike" u="none">
                <a:solidFill>
                  <a:srgbClr val="93a0b4"/>
                </a:solidFill>
                <a:effectLst/>
                <a:uFillTx/>
                <a:latin typeface="Courier New"/>
                <a:ea typeface="Courier New"/>
              </a:rPr>
              <a:t>geography of abuse — volume</a:t>
            </a:r>
            <a:endParaRPr b="0" lang="en-US" sz="1050" strike="noStrike" u="none">
              <a:solidFill>
                <a:srgbClr val="ffffff"/>
              </a:solidFill>
              <a:effectLst/>
              <a:uFillTx/>
              <a:latin typeface="Arial"/>
            </a:endParaRPr>
          </a:p>
        </p:txBody>
      </p:sp>
      <p:pic>
        <p:nvPicPr>
          <p:cNvPr id="543" name="b1" descr="preencoded.png"/>
          <p:cNvPicPr/>
          <p:nvPr/>
        </p:nvPicPr>
        <p:blipFill>
          <a:blip r:embed="rId1"/>
          <a:stretch/>
        </p:blipFill>
        <p:spPr>
          <a:xfrm>
            <a:off x="411480" y="2011680"/>
            <a:ext cx="5758920" cy="3381480"/>
          </a:xfrm>
          <a:prstGeom prst="rect">
            <a:avLst/>
          </a:prstGeom>
          <a:noFill/>
          <a:ln w="0">
            <a:noFill/>
          </a:ln>
        </p:spPr>
      </p:pic>
      <p:sp>
        <p:nvSpPr>
          <p:cNvPr id="544" name="b2"/>
          <p:cNvSpPr/>
          <p:nvPr/>
        </p:nvSpPr>
        <p:spPr>
          <a:xfrm>
            <a:off x="6400800" y="1783080"/>
            <a:ext cx="4570200" cy="2725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050" strike="noStrike" u="none">
                <a:solidFill>
                  <a:srgbClr val="93a0b4"/>
                </a:solidFill>
                <a:effectLst/>
                <a:uFillTx/>
                <a:latin typeface="Courier New"/>
                <a:ea typeface="Courier New"/>
              </a:rPr>
              <a:t>kits behind it</a:t>
            </a:r>
            <a:endParaRPr b="0" lang="en-US" sz="1050" strike="noStrike" u="none">
              <a:solidFill>
                <a:srgbClr val="ffffff"/>
              </a:solidFill>
              <a:effectLst/>
              <a:uFillTx/>
              <a:latin typeface="Arial"/>
            </a:endParaRPr>
          </a:p>
        </p:txBody>
      </p:sp>
      <p:pic>
        <p:nvPicPr>
          <p:cNvPr id="545" name="b2" descr="preencoded.png"/>
          <p:cNvPicPr/>
          <p:nvPr/>
        </p:nvPicPr>
        <p:blipFill>
          <a:blip r:embed="rId2"/>
          <a:stretch/>
        </p:blipFill>
        <p:spPr>
          <a:xfrm>
            <a:off x="6126480" y="1874520"/>
            <a:ext cx="3290040" cy="3290040"/>
          </a:xfrm>
          <a:prstGeom prst="rect">
            <a:avLst/>
          </a:prstGeom>
          <a:noFill/>
          <a:ln w="0">
            <a:noFill/>
          </a:ln>
        </p:spPr>
      </p:pic>
      <p:sp>
        <p:nvSpPr>
          <p:cNvPr id="546" name="b3"/>
          <p:cNvSpPr/>
          <p:nvPr/>
        </p:nvSpPr>
        <p:spPr>
          <a:xfrm>
            <a:off x="9555480" y="2103120"/>
            <a:ext cx="2101320" cy="1324080"/>
          </a:xfrm>
          <a:prstGeom prst="roundRect">
            <a:avLst>
              <a:gd name="adj" fmla="val 5517"/>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47" name="b3"/>
          <p:cNvSpPr/>
          <p:nvPr/>
        </p:nvSpPr>
        <p:spPr>
          <a:xfrm>
            <a:off x="9555480" y="2212920"/>
            <a:ext cx="2101320" cy="54684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3000" strike="noStrike" u="none">
                <a:solidFill>
                  <a:srgbClr val="ffb454"/>
                </a:solidFill>
                <a:effectLst/>
                <a:uFillTx/>
                <a:latin typeface="Arial"/>
                <a:ea typeface="Arial"/>
              </a:rPr>
              <a:t>66.7%</a:t>
            </a:r>
            <a:endParaRPr b="0" lang="en-US" sz="3000" strike="noStrike" u="none">
              <a:solidFill>
                <a:srgbClr val="ffffff"/>
              </a:solidFill>
              <a:effectLst/>
              <a:uFillTx/>
              <a:latin typeface="Arial"/>
            </a:endParaRPr>
          </a:p>
        </p:txBody>
      </p:sp>
      <p:sp>
        <p:nvSpPr>
          <p:cNvPr id="548" name="b3"/>
          <p:cNvSpPr/>
          <p:nvPr/>
        </p:nvSpPr>
        <p:spPr>
          <a:xfrm>
            <a:off x="9601200" y="2788920"/>
            <a:ext cx="2009880" cy="54684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850" strike="noStrike" u="none">
                <a:solidFill>
                  <a:srgbClr val="93a0b4"/>
                </a:solidFill>
                <a:effectLst/>
                <a:uFillTx/>
                <a:latin typeface="Courier New"/>
                <a:ea typeface="Courier New"/>
              </a:rPr>
              <a:t>VPN / datacenter</a:t>
            </a:r>
            <a:endParaRPr b="0" lang="en-US" sz="850" strike="noStrike" u="none">
              <a:solidFill>
                <a:srgbClr val="ffffff"/>
              </a:solidFill>
              <a:effectLst/>
              <a:uFillTx/>
              <a:latin typeface="Arial"/>
            </a:endParaRPr>
          </a:p>
          <a:p>
            <a:pPr algn="ctr" defTabSz="914400">
              <a:lnSpc>
                <a:spcPct val="100000"/>
              </a:lnSpc>
              <a:tabLst>
                <a:tab algn="l" pos="0"/>
              </a:tabLst>
            </a:pPr>
            <a:r>
              <a:rPr b="0" lang="en-US" sz="850" strike="noStrike" u="none">
                <a:solidFill>
                  <a:srgbClr val="93a0b4"/>
                </a:solidFill>
                <a:effectLst/>
                <a:uFillTx/>
                <a:latin typeface="Courier New"/>
                <a:ea typeface="Courier New"/>
              </a:rPr>
              <a:t>(33% residential · 0% Tor)</a:t>
            </a:r>
            <a:endParaRPr b="0" lang="en-US" sz="850" strike="noStrike" u="none">
              <a:solidFill>
                <a:srgbClr val="ffffff"/>
              </a:solidFill>
              <a:effectLst/>
              <a:uFillTx/>
              <a:latin typeface="Arial"/>
            </a:endParaRPr>
          </a:p>
        </p:txBody>
      </p:sp>
      <p:sp>
        <p:nvSpPr>
          <p:cNvPr id="549" name="b3"/>
          <p:cNvSpPr/>
          <p:nvPr/>
        </p:nvSpPr>
        <p:spPr>
          <a:xfrm>
            <a:off x="6126480" y="5257800"/>
            <a:ext cx="5530320" cy="1095480"/>
          </a:xfrm>
          <a:prstGeom prst="roundRect">
            <a:avLst>
              <a:gd name="adj" fmla="val 6667"/>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50" name="b3"/>
          <p:cNvSpPr/>
          <p:nvPr/>
        </p:nvSpPr>
        <p:spPr>
          <a:xfrm>
            <a:off x="6382440" y="5403960"/>
            <a:ext cx="5018400" cy="3823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i="1" lang="en-US" sz="1300" strike="noStrike" u="none">
                <a:solidFill>
                  <a:srgbClr val="93a0b4"/>
                </a:solidFill>
                <a:effectLst/>
                <a:uFillTx/>
                <a:latin typeface="Courier New"/>
                <a:ea typeface="Courier New"/>
              </a:rPr>
              <a:t>speed record ≠ volume leader:</a:t>
            </a:r>
            <a:endParaRPr b="0" lang="en-US" sz="1300" strike="noStrike" u="none">
              <a:solidFill>
                <a:srgbClr val="ffffff"/>
              </a:solidFill>
              <a:effectLst/>
              <a:uFillTx/>
              <a:latin typeface="Arial"/>
            </a:endParaRPr>
          </a:p>
        </p:txBody>
      </p:sp>
      <p:sp>
        <p:nvSpPr>
          <p:cNvPr id="551" name="b3"/>
          <p:cNvSpPr/>
          <p:nvPr/>
        </p:nvSpPr>
        <p:spPr>
          <a:xfrm>
            <a:off x="6382440" y="5806440"/>
            <a:ext cx="501840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44c8f5"/>
                </a:solidFill>
                <a:effectLst/>
                <a:uFillTx/>
                <a:latin typeface="Arial"/>
                <a:ea typeface="Arial"/>
              </a:rPr>
              <a:t>Nigeria leads volume; Sri Lanka set the 16 s record.</a:t>
            </a:r>
            <a:endParaRPr b="0" lang="en-US" sz="1700" strike="noStrike" u="none">
              <a:solidFill>
                <a:srgbClr val="ffffff"/>
              </a:solidFill>
              <a:effectLst/>
              <a:uFillTx/>
              <a:latin typeface="Arial"/>
            </a:endParaRPr>
          </a:p>
        </p:txBody>
      </p:sp>
      <p:sp>
        <p:nvSpPr>
          <p:cNvPr id="552" name="b3"/>
          <p:cNvSpPr/>
          <p:nvPr/>
        </p:nvSpPr>
        <p:spPr>
          <a:xfrm>
            <a:off x="567000" y="5852160"/>
            <a:ext cx="110898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050" strike="noStrike" u="none">
                <a:solidFill>
                  <a:srgbClr val="5e6b7e"/>
                </a:solidFill>
                <a:effectLst/>
                <a:uFillTx/>
                <a:latin typeface="Courier New"/>
                <a:ea typeface="Courier New"/>
              </a:rPr>
              <a:t>no campaign attribution claimed — abused rows weren't campaign-tagged.</a:t>
            </a:r>
            <a:endParaRPr b="0" lang="en-US" sz="1050" strike="noStrike" u="none">
              <a:solidFill>
                <a:srgbClr val="ffffff"/>
              </a:solidFill>
              <a:effectLst/>
              <a:uFillTx/>
              <a:latin typeface="Arial"/>
            </a:endParaRPr>
          </a:p>
        </p:txBody>
      </p:sp>
      <p:sp>
        <p:nvSpPr>
          <p:cNvPr id="553" name="Shape 11"/>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554" name="Text 12"/>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555" name="Text 13"/>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TLP:CLEAR</a:t>
            </a:r>
            <a:endParaRPr b="0" lang="en-US" sz="850" strike="noStrike" u="none">
              <a:solidFill>
                <a:srgbClr val="ffffff"/>
              </a:solidFill>
              <a:effectLst/>
              <a:uFillTx/>
              <a:latin typeface="Arial"/>
            </a:endParaRPr>
          </a:p>
        </p:txBody>
      </p:sp>
      <p:sp>
        <p:nvSpPr>
          <p:cNvPr id="556" name="Text 14"/>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21</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557"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ff4d5e"/>
                </a:solidFill>
                <a:effectLst/>
                <a:uFillTx/>
                <a:latin typeface="Courier New"/>
                <a:ea typeface="Courier New"/>
              </a:rPr>
              <a:t>the answer</a:t>
            </a:r>
            <a:endParaRPr b="0" lang="en-US" sz="1300" strike="noStrike" u="none">
              <a:solidFill>
                <a:srgbClr val="ffffff"/>
              </a:solidFill>
              <a:effectLst/>
              <a:uFillTx/>
              <a:latin typeface="Arial"/>
            </a:endParaRPr>
          </a:p>
        </p:txBody>
      </p:sp>
      <p:sp>
        <p:nvSpPr>
          <p:cNvPr id="558" name="Text 1"/>
          <p:cNvSpPr/>
          <p:nvPr/>
        </p:nvSpPr>
        <p:spPr>
          <a:xfrm>
            <a:off x="548640" y="1005840"/>
            <a:ext cx="11062440" cy="54684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3000" strike="noStrike" u="none">
                <a:solidFill>
                  <a:srgbClr val="e8eef6"/>
                </a:solidFill>
                <a:effectLst/>
                <a:uFillTx/>
                <a:latin typeface="Arial"/>
                <a:ea typeface="Arial"/>
              </a:rPr>
              <a:t>So what?</a:t>
            </a:r>
            <a:endParaRPr b="0" lang="en-US" sz="3000" strike="noStrike" u="none">
              <a:solidFill>
                <a:srgbClr val="ffffff"/>
              </a:solidFill>
              <a:effectLst/>
              <a:uFillTx/>
              <a:latin typeface="Arial"/>
            </a:endParaRPr>
          </a:p>
        </p:txBody>
      </p:sp>
      <p:sp>
        <p:nvSpPr>
          <p:cNvPr id="559" name="b1.dissolve"/>
          <p:cNvSpPr/>
          <p:nvPr/>
        </p:nvSpPr>
        <p:spPr>
          <a:xfrm>
            <a:off x="502920" y="1508760"/>
            <a:ext cx="5484600" cy="21927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9600" strike="noStrike" u="none">
                <a:solidFill>
                  <a:srgbClr val="2ee6a6"/>
                </a:solidFill>
                <a:effectLst/>
                <a:uFillTx/>
                <a:latin typeface="Arial"/>
                <a:ea typeface="Arial"/>
              </a:rPr>
              <a:t>74%</a:t>
            </a:r>
            <a:endParaRPr b="0" lang="en-US" sz="9600" strike="noStrike" u="none">
              <a:solidFill>
                <a:srgbClr val="ffffff"/>
              </a:solidFill>
              <a:effectLst/>
              <a:uFillTx/>
              <a:latin typeface="Arial"/>
            </a:endParaRPr>
          </a:p>
        </p:txBody>
      </p:sp>
      <p:sp>
        <p:nvSpPr>
          <p:cNvPr id="560" name="b1"/>
          <p:cNvSpPr/>
          <p:nvPr/>
        </p:nvSpPr>
        <p:spPr>
          <a:xfrm>
            <a:off x="4663440" y="1783080"/>
            <a:ext cx="68562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800" strike="noStrike" u="none">
                <a:solidFill>
                  <a:srgbClr val="e8eef6"/>
                </a:solidFill>
                <a:effectLst/>
                <a:uFillTx/>
                <a:latin typeface="Arial"/>
                <a:ea typeface="Arial"/>
              </a:rPr>
              <a:t>of stolen credentials that get used are</a:t>
            </a:r>
            <a:endParaRPr b="0" lang="en-US" sz="1800" strike="noStrike" u="none">
              <a:solidFill>
                <a:srgbClr val="ffffff"/>
              </a:solidFill>
              <a:effectLst/>
              <a:uFillTx/>
              <a:latin typeface="Arial"/>
            </a:endParaRPr>
          </a:p>
          <a:p>
            <a:pPr defTabSz="914400">
              <a:lnSpc>
                <a:spcPct val="100000"/>
              </a:lnSpc>
              <a:tabLst>
                <a:tab algn="l" pos="0"/>
              </a:tabLst>
            </a:pPr>
            <a:r>
              <a:rPr b="0" lang="en-US" sz="1800" strike="noStrike" u="none">
                <a:solidFill>
                  <a:srgbClr val="e8eef6"/>
                </a:solidFill>
                <a:effectLst/>
                <a:uFillTx/>
                <a:latin typeface="Arial"/>
                <a:ea typeface="Arial"/>
              </a:rPr>
              <a:t>used within 24 hours.  the fast ones: seconds.</a:t>
            </a:r>
            <a:endParaRPr b="0" lang="en-US" sz="1800" strike="noStrike" u="none">
              <a:solidFill>
                <a:srgbClr val="ffffff"/>
              </a:solidFill>
              <a:effectLst/>
              <a:uFillTx/>
              <a:latin typeface="Arial"/>
            </a:endParaRPr>
          </a:p>
        </p:txBody>
      </p:sp>
      <p:sp>
        <p:nvSpPr>
          <p:cNvPr id="561" name="b2"/>
          <p:cNvSpPr/>
          <p:nvPr/>
        </p:nvSpPr>
        <p:spPr>
          <a:xfrm>
            <a:off x="548640" y="3520440"/>
            <a:ext cx="3427200" cy="1369800"/>
          </a:xfrm>
          <a:prstGeom prst="roundRect">
            <a:avLst>
              <a:gd name="adj" fmla="val 533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62" name="b2"/>
          <p:cNvSpPr/>
          <p:nvPr/>
        </p:nvSpPr>
        <p:spPr>
          <a:xfrm>
            <a:off x="777240" y="3657600"/>
            <a:ext cx="301572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44c8f5"/>
                </a:solidFill>
                <a:effectLst/>
                <a:uFillTx/>
                <a:latin typeface="Arial"/>
                <a:ea typeface="Arial"/>
              </a:rPr>
              <a:t>assume reuse</a:t>
            </a:r>
            <a:endParaRPr b="0" lang="en-US" sz="1700" strike="noStrike" u="none">
              <a:solidFill>
                <a:srgbClr val="ffffff"/>
              </a:solidFill>
              <a:effectLst/>
              <a:uFillTx/>
              <a:latin typeface="Arial"/>
            </a:endParaRPr>
          </a:p>
        </p:txBody>
      </p:sp>
      <p:sp>
        <p:nvSpPr>
          <p:cNvPr id="563" name="b2"/>
          <p:cNvSpPr/>
          <p:nvPr/>
        </p:nvSpPr>
        <p:spPr>
          <a:xfrm>
            <a:off x="777240" y="4160520"/>
            <a:ext cx="3015720" cy="638280"/>
          </a:xfrm>
          <a:prstGeom prst="rect">
            <a:avLst/>
          </a:prstGeom>
          <a:noFill/>
          <a:ln w="0">
            <a:noFill/>
          </a:ln>
        </p:spPr>
        <p:style>
          <a:lnRef idx="0"/>
          <a:fillRef idx="0"/>
          <a:effectRef idx="0"/>
          <a:fontRef idx="minor"/>
        </p:style>
        <p:txBody>
          <a:bodyPr lIns="0" rIns="0" tIns="0" bIns="0" anchor="t">
            <a:noAutofit/>
          </a:bodyPr>
          <a:p>
            <a:pPr defTabSz="914400">
              <a:lnSpc>
                <a:spcPct val="100000"/>
              </a:lnSpc>
              <a:tabLst>
                <a:tab algn="l" pos="0"/>
              </a:tabLst>
            </a:pPr>
            <a:r>
              <a:rPr b="0" lang="en-US" sz="1100" strike="noStrike" u="none">
                <a:solidFill>
                  <a:srgbClr val="93a0b4"/>
                </a:solidFill>
                <a:effectLst/>
                <a:uFillTx/>
                <a:latin typeface="Courier New"/>
                <a:ea typeface="Courier New"/>
              </a:rPr>
              <a:t>leaked = already in use</a:t>
            </a:r>
            <a:endParaRPr b="0" lang="en-US" sz="1100" strike="noStrike" u="none">
              <a:solidFill>
                <a:srgbClr val="ffffff"/>
              </a:solidFill>
              <a:effectLst/>
              <a:uFillTx/>
              <a:latin typeface="Arial"/>
            </a:endParaRPr>
          </a:p>
        </p:txBody>
      </p:sp>
      <p:sp>
        <p:nvSpPr>
          <p:cNvPr id="564" name="b2"/>
          <p:cNvSpPr/>
          <p:nvPr/>
        </p:nvSpPr>
        <p:spPr>
          <a:xfrm>
            <a:off x="4251960" y="3520440"/>
            <a:ext cx="3427200" cy="1369800"/>
          </a:xfrm>
          <a:prstGeom prst="roundRect">
            <a:avLst>
              <a:gd name="adj" fmla="val 533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65" name="b2"/>
          <p:cNvSpPr/>
          <p:nvPr/>
        </p:nvSpPr>
        <p:spPr>
          <a:xfrm>
            <a:off x="4480560" y="3657600"/>
            <a:ext cx="301572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ffb454"/>
                </a:solidFill>
                <a:effectLst/>
                <a:uFillTx/>
                <a:latin typeface="Arial"/>
                <a:ea typeface="Arial"/>
              </a:rPr>
              <a:t>MFA ≠ enough</a:t>
            </a:r>
            <a:endParaRPr b="0" lang="en-US" sz="1700" strike="noStrike" u="none">
              <a:solidFill>
                <a:srgbClr val="ffffff"/>
              </a:solidFill>
              <a:effectLst/>
              <a:uFillTx/>
              <a:latin typeface="Arial"/>
            </a:endParaRPr>
          </a:p>
        </p:txBody>
      </p:sp>
      <p:sp>
        <p:nvSpPr>
          <p:cNvPr id="566" name="b2"/>
          <p:cNvSpPr/>
          <p:nvPr/>
        </p:nvSpPr>
        <p:spPr>
          <a:xfrm>
            <a:off x="4480560" y="4160520"/>
            <a:ext cx="3015720" cy="638280"/>
          </a:xfrm>
          <a:prstGeom prst="rect">
            <a:avLst/>
          </a:prstGeom>
          <a:noFill/>
          <a:ln w="0">
            <a:noFill/>
          </a:ln>
        </p:spPr>
        <p:style>
          <a:lnRef idx="0"/>
          <a:fillRef idx="0"/>
          <a:effectRef idx="0"/>
          <a:fontRef idx="minor"/>
        </p:style>
        <p:txBody>
          <a:bodyPr lIns="0" rIns="0" tIns="0" bIns="0" anchor="t">
            <a:noAutofit/>
          </a:bodyPr>
          <a:p>
            <a:pPr defTabSz="914400">
              <a:lnSpc>
                <a:spcPct val="100000"/>
              </a:lnSpc>
              <a:tabLst>
                <a:tab algn="l" pos="0"/>
              </a:tabLst>
            </a:pPr>
            <a:r>
              <a:rPr b="0" lang="en-US" sz="1100" strike="noStrike" u="none">
                <a:solidFill>
                  <a:srgbClr val="93a0b4"/>
                </a:solidFill>
                <a:effectLst/>
                <a:uFillTx/>
                <a:latin typeface="Courier New"/>
                <a:ea typeface="Courier New"/>
              </a:rPr>
              <a:t>AitM steals the session token</a:t>
            </a:r>
            <a:endParaRPr b="0" lang="en-US" sz="1100" strike="noStrike" u="none">
              <a:solidFill>
                <a:srgbClr val="ffffff"/>
              </a:solidFill>
              <a:effectLst/>
              <a:uFillTx/>
              <a:latin typeface="Arial"/>
            </a:endParaRPr>
          </a:p>
        </p:txBody>
      </p:sp>
      <p:sp>
        <p:nvSpPr>
          <p:cNvPr id="567" name="b2"/>
          <p:cNvSpPr/>
          <p:nvPr/>
        </p:nvSpPr>
        <p:spPr>
          <a:xfrm>
            <a:off x="7955280" y="3520440"/>
            <a:ext cx="3427200" cy="1369800"/>
          </a:xfrm>
          <a:prstGeom prst="roundRect">
            <a:avLst>
              <a:gd name="adj" fmla="val 533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68" name="b2"/>
          <p:cNvSpPr/>
          <p:nvPr/>
        </p:nvSpPr>
        <p:spPr>
          <a:xfrm>
            <a:off x="8183880" y="3657600"/>
            <a:ext cx="301572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2ee6a6"/>
                </a:solidFill>
                <a:effectLst/>
                <a:uFillTx/>
                <a:latin typeface="Arial"/>
                <a:ea typeface="Arial"/>
              </a:rPr>
              <a:t>steal the canary idea</a:t>
            </a:r>
            <a:endParaRPr b="0" lang="en-US" sz="1700" strike="noStrike" u="none">
              <a:solidFill>
                <a:srgbClr val="ffffff"/>
              </a:solidFill>
              <a:effectLst/>
              <a:uFillTx/>
              <a:latin typeface="Arial"/>
            </a:endParaRPr>
          </a:p>
        </p:txBody>
      </p:sp>
      <p:sp>
        <p:nvSpPr>
          <p:cNvPr id="569" name="b2"/>
          <p:cNvSpPr/>
          <p:nvPr/>
        </p:nvSpPr>
        <p:spPr>
          <a:xfrm>
            <a:off x="8183880" y="4160520"/>
            <a:ext cx="3015720" cy="638280"/>
          </a:xfrm>
          <a:prstGeom prst="rect">
            <a:avLst/>
          </a:prstGeom>
          <a:noFill/>
          <a:ln w="0">
            <a:noFill/>
          </a:ln>
        </p:spPr>
        <p:style>
          <a:lnRef idx="0"/>
          <a:fillRef idx="0"/>
          <a:effectRef idx="0"/>
          <a:fontRef idx="minor"/>
        </p:style>
        <p:txBody>
          <a:bodyPr lIns="0" rIns="0" tIns="0" bIns="0" anchor="t">
            <a:noAutofit/>
          </a:bodyPr>
          <a:p>
            <a:pPr defTabSz="914400">
              <a:lnSpc>
                <a:spcPct val="100000"/>
              </a:lnSpc>
              <a:tabLst>
                <a:tab algn="l" pos="0"/>
              </a:tabLst>
            </a:pPr>
            <a:r>
              <a:rPr b="0" lang="en-US" sz="1100" strike="noStrike" u="none">
                <a:solidFill>
                  <a:srgbClr val="93a0b4"/>
                </a:solidFill>
                <a:effectLst/>
                <a:uFillTx/>
                <a:latin typeface="Courier New"/>
                <a:ea typeface="Courier New"/>
              </a:rPr>
              <a:t>bait, don't just block</a:t>
            </a:r>
            <a:endParaRPr b="0" lang="en-US" sz="1100" strike="noStrike" u="none">
              <a:solidFill>
                <a:srgbClr val="ffffff"/>
              </a:solidFill>
              <a:effectLst/>
              <a:uFillTx/>
              <a:latin typeface="Arial"/>
            </a:endParaRPr>
          </a:p>
        </p:txBody>
      </p:sp>
      <p:sp>
        <p:nvSpPr>
          <p:cNvPr id="570" name="b3"/>
          <p:cNvSpPr/>
          <p:nvPr/>
        </p:nvSpPr>
        <p:spPr>
          <a:xfrm>
            <a:off x="548640" y="5120640"/>
            <a:ext cx="11089800" cy="1095480"/>
          </a:xfrm>
          <a:prstGeom prst="roundRect">
            <a:avLst>
              <a:gd name="adj" fmla="val 6667"/>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71" name="b3"/>
          <p:cNvSpPr/>
          <p:nvPr/>
        </p:nvSpPr>
        <p:spPr>
          <a:xfrm>
            <a:off x="804600" y="5266800"/>
            <a:ext cx="10577880" cy="3823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i="1" lang="en-US" sz="1300" strike="noStrike" u="none">
                <a:solidFill>
                  <a:srgbClr val="93a0b4"/>
                </a:solidFill>
                <a:effectLst/>
                <a:uFillTx/>
                <a:latin typeface="Courier New"/>
                <a:ea typeface="Courier New"/>
              </a:rPr>
              <a:t>your credentials were leaked.</a:t>
            </a:r>
            <a:endParaRPr b="0" lang="en-US" sz="1300" strike="noStrike" u="none">
              <a:solidFill>
                <a:srgbClr val="ffffff"/>
              </a:solidFill>
              <a:effectLst/>
              <a:uFillTx/>
              <a:latin typeface="Arial"/>
            </a:endParaRPr>
          </a:p>
        </p:txBody>
      </p:sp>
      <p:sp>
        <p:nvSpPr>
          <p:cNvPr id="572" name="b3"/>
          <p:cNvSpPr/>
          <p:nvPr/>
        </p:nvSpPr>
        <p:spPr>
          <a:xfrm>
            <a:off x="804600" y="5669280"/>
            <a:ext cx="1057788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5bffc4"/>
                </a:solidFill>
                <a:effectLst/>
                <a:uFillTx/>
                <a:latin typeface="Arial"/>
                <a:ea typeface="Arial"/>
              </a:rPr>
              <a:t>Now you know so what.  —  Questions ?       https://github.com/teqagogo/phistrack/</a:t>
            </a:r>
            <a:endParaRPr b="0" lang="en-US" sz="1700" strike="noStrike" u="none">
              <a:solidFill>
                <a:srgbClr val="ffffff"/>
              </a:solidFill>
              <a:effectLst/>
              <a:uFillTx/>
              <a:latin typeface="Arial"/>
            </a:endParaRPr>
          </a:p>
        </p:txBody>
      </p:sp>
      <p:sp>
        <p:nvSpPr>
          <p:cNvPr id="573" name="Shape 16"/>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574" name="Text 17"/>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575" name="Text 18"/>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merci</a:t>
            </a:r>
            <a:endParaRPr b="0" lang="en-US" sz="850" strike="noStrike" u="none">
              <a:solidFill>
                <a:srgbClr val="ffffff"/>
              </a:solidFill>
              <a:effectLst/>
              <a:uFillTx/>
              <a:latin typeface="Arial"/>
            </a:endParaRPr>
          </a:p>
        </p:txBody>
      </p:sp>
      <p:sp>
        <p:nvSpPr>
          <p:cNvPr id="576" name="Text 19"/>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22</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46"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93a0b4"/>
                </a:solidFill>
                <a:effectLst/>
                <a:uFillTx/>
                <a:latin typeface="Courier New"/>
                <a:ea typeface="Courier New"/>
              </a:rPr>
              <a:t>so your creds leak. so what?</a:t>
            </a:r>
            <a:endParaRPr b="0" lang="en-US" sz="1300" strike="noStrike" u="none">
              <a:solidFill>
                <a:srgbClr val="ffffff"/>
              </a:solidFill>
              <a:effectLst/>
              <a:uFillTx/>
              <a:latin typeface="Arial"/>
            </a:endParaRPr>
          </a:p>
        </p:txBody>
      </p:sp>
      <p:sp>
        <p:nvSpPr>
          <p:cNvPr id="47" name="Text 1"/>
          <p:cNvSpPr/>
          <p:nvPr/>
        </p:nvSpPr>
        <p:spPr>
          <a:xfrm>
            <a:off x="548640" y="109728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3200" strike="noStrike" u="none">
                <a:solidFill>
                  <a:srgbClr val="e8eef6"/>
                </a:solidFill>
                <a:effectLst/>
                <a:uFillTx/>
                <a:latin typeface="Arial"/>
                <a:ea typeface="Arial"/>
              </a:rPr>
              <a:t>Everybody gets phished. Three questions.</a:t>
            </a:r>
            <a:endParaRPr b="0" lang="en-US" sz="3200" strike="noStrike" u="none">
              <a:solidFill>
                <a:srgbClr val="ffffff"/>
              </a:solidFill>
              <a:effectLst/>
              <a:uFillTx/>
              <a:latin typeface="Arial"/>
            </a:endParaRPr>
          </a:p>
        </p:txBody>
      </p:sp>
      <p:sp>
        <p:nvSpPr>
          <p:cNvPr id="48" name="b1"/>
          <p:cNvSpPr/>
          <p:nvPr/>
        </p:nvSpPr>
        <p:spPr>
          <a:xfrm>
            <a:off x="548640" y="2468880"/>
            <a:ext cx="3427200" cy="2467080"/>
          </a:xfrm>
          <a:prstGeom prst="roundRect">
            <a:avLst>
              <a:gd name="adj" fmla="val 296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49" name="b1"/>
          <p:cNvSpPr/>
          <p:nvPr/>
        </p:nvSpPr>
        <p:spPr>
          <a:xfrm>
            <a:off x="822960" y="2724840"/>
            <a:ext cx="182700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800" strike="noStrike" u="none">
                <a:solidFill>
                  <a:srgbClr val="44c8f5"/>
                </a:solidFill>
                <a:effectLst/>
                <a:uFillTx/>
                <a:latin typeface="Courier New"/>
                <a:ea typeface="Courier New"/>
              </a:rPr>
              <a:t>Q1</a:t>
            </a:r>
            <a:endParaRPr b="0" lang="en-US" sz="1800" strike="noStrike" u="none">
              <a:solidFill>
                <a:srgbClr val="ffffff"/>
              </a:solidFill>
              <a:effectLst/>
              <a:uFillTx/>
              <a:latin typeface="Arial"/>
            </a:endParaRPr>
          </a:p>
        </p:txBody>
      </p:sp>
      <p:sp>
        <p:nvSpPr>
          <p:cNvPr id="50" name="b1"/>
          <p:cNvSpPr/>
          <p:nvPr/>
        </p:nvSpPr>
        <p:spPr>
          <a:xfrm>
            <a:off x="822960" y="3246120"/>
            <a:ext cx="2878560" cy="1369800"/>
          </a:xfrm>
          <a:prstGeom prst="rect">
            <a:avLst/>
          </a:prstGeom>
          <a:noFill/>
          <a:ln w="0">
            <a:noFill/>
          </a:ln>
        </p:spPr>
        <p:style>
          <a:lnRef idx="0"/>
          <a:fillRef idx="0"/>
          <a:effectRef idx="0"/>
          <a:fontRef idx="minor"/>
        </p:style>
        <p:txBody>
          <a:bodyPr lIns="0" rIns="0" tIns="0" bIns="0" anchor="t">
            <a:noAutofit/>
          </a:bodyPr>
          <a:p>
            <a:pPr defTabSz="914400">
              <a:lnSpc>
                <a:spcPct val="95000"/>
              </a:lnSpc>
              <a:tabLst>
                <a:tab algn="l" pos="0"/>
              </a:tabLst>
            </a:pPr>
            <a:r>
              <a:rPr b="1" lang="en-US" sz="2500" strike="noStrike" u="none">
                <a:solidFill>
                  <a:srgbClr val="e8eef6"/>
                </a:solidFill>
                <a:effectLst/>
                <a:uFillTx/>
                <a:latin typeface="Arial"/>
                <a:ea typeface="Arial"/>
              </a:rPr>
              <a:t>Do they even</a:t>
            </a:r>
            <a:endParaRPr b="0" lang="en-US" sz="2500" strike="noStrike" u="none">
              <a:solidFill>
                <a:srgbClr val="ffffff"/>
              </a:solidFill>
              <a:effectLst/>
              <a:uFillTx/>
              <a:latin typeface="Arial"/>
            </a:endParaRPr>
          </a:p>
          <a:p>
            <a:pPr defTabSz="914400">
              <a:lnSpc>
                <a:spcPct val="95000"/>
              </a:lnSpc>
              <a:tabLst>
                <a:tab algn="l" pos="0"/>
              </a:tabLst>
            </a:pPr>
            <a:r>
              <a:rPr b="1" lang="en-US" sz="2500" strike="noStrike" u="none">
                <a:solidFill>
                  <a:srgbClr val="e8eef6"/>
                </a:solidFill>
                <a:effectLst/>
                <a:uFillTx/>
                <a:latin typeface="Arial"/>
                <a:ea typeface="Arial"/>
              </a:rPr>
              <a:t>get used?</a:t>
            </a:r>
            <a:endParaRPr b="0" lang="en-US" sz="2500" strike="noStrike" u="none">
              <a:solidFill>
                <a:srgbClr val="ffffff"/>
              </a:solidFill>
              <a:effectLst/>
              <a:uFillTx/>
              <a:latin typeface="Arial"/>
            </a:endParaRPr>
          </a:p>
        </p:txBody>
      </p:sp>
      <p:sp>
        <p:nvSpPr>
          <p:cNvPr id="51" name="b2"/>
          <p:cNvSpPr/>
          <p:nvPr/>
        </p:nvSpPr>
        <p:spPr>
          <a:xfrm>
            <a:off x="4251960" y="2468880"/>
            <a:ext cx="3427200" cy="2467080"/>
          </a:xfrm>
          <a:prstGeom prst="roundRect">
            <a:avLst>
              <a:gd name="adj" fmla="val 296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2" name="b2"/>
          <p:cNvSpPr/>
          <p:nvPr/>
        </p:nvSpPr>
        <p:spPr>
          <a:xfrm>
            <a:off x="4526280" y="2724840"/>
            <a:ext cx="182700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800" strike="noStrike" u="none">
                <a:solidFill>
                  <a:srgbClr val="ffb454"/>
                </a:solidFill>
                <a:effectLst/>
                <a:uFillTx/>
                <a:latin typeface="Courier New"/>
                <a:ea typeface="Courier New"/>
              </a:rPr>
              <a:t>Q2</a:t>
            </a:r>
            <a:endParaRPr b="0" lang="en-US" sz="1800" strike="noStrike" u="none">
              <a:solidFill>
                <a:srgbClr val="ffffff"/>
              </a:solidFill>
              <a:effectLst/>
              <a:uFillTx/>
              <a:latin typeface="Arial"/>
            </a:endParaRPr>
          </a:p>
        </p:txBody>
      </p:sp>
      <p:sp>
        <p:nvSpPr>
          <p:cNvPr id="53" name="b2"/>
          <p:cNvSpPr/>
          <p:nvPr/>
        </p:nvSpPr>
        <p:spPr>
          <a:xfrm>
            <a:off x="4526280" y="3246120"/>
            <a:ext cx="2878560" cy="1369800"/>
          </a:xfrm>
          <a:prstGeom prst="rect">
            <a:avLst/>
          </a:prstGeom>
          <a:noFill/>
          <a:ln w="0">
            <a:noFill/>
          </a:ln>
        </p:spPr>
        <p:style>
          <a:lnRef idx="0"/>
          <a:fillRef idx="0"/>
          <a:effectRef idx="0"/>
          <a:fontRef idx="minor"/>
        </p:style>
        <p:txBody>
          <a:bodyPr lIns="0" rIns="0" tIns="0" bIns="0" anchor="t">
            <a:noAutofit/>
          </a:bodyPr>
          <a:p>
            <a:pPr defTabSz="914400">
              <a:lnSpc>
                <a:spcPct val="95000"/>
              </a:lnSpc>
              <a:tabLst>
                <a:tab algn="l" pos="0"/>
              </a:tabLst>
            </a:pPr>
            <a:r>
              <a:rPr b="1" lang="en-US" sz="2500" strike="noStrike" u="none">
                <a:solidFill>
                  <a:srgbClr val="e8eef6"/>
                </a:solidFill>
                <a:effectLst/>
                <a:uFillTx/>
                <a:latin typeface="Arial"/>
                <a:ea typeface="Arial"/>
              </a:rPr>
              <a:t>How FAST?</a:t>
            </a:r>
            <a:endParaRPr b="0" lang="en-US" sz="2500" strike="noStrike" u="none">
              <a:solidFill>
                <a:srgbClr val="ffffff"/>
              </a:solidFill>
              <a:effectLst/>
              <a:uFillTx/>
              <a:latin typeface="Arial"/>
            </a:endParaRPr>
          </a:p>
        </p:txBody>
      </p:sp>
      <p:sp>
        <p:nvSpPr>
          <p:cNvPr id="54" name="b3"/>
          <p:cNvSpPr/>
          <p:nvPr/>
        </p:nvSpPr>
        <p:spPr>
          <a:xfrm>
            <a:off x="7955280" y="2468880"/>
            <a:ext cx="3427200" cy="2467080"/>
          </a:xfrm>
          <a:prstGeom prst="roundRect">
            <a:avLst>
              <a:gd name="adj" fmla="val 2963"/>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55" name="b3"/>
          <p:cNvSpPr/>
          <p:nvPr/>
        </p:nvSpPr>
        <p:spPr>
          <a:xfrm>
            <a:off x="8229600" y="2724840"/>
            <a:ext cx="182700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800" strike="noStrike" u="none">
                <a:solidFill>
                  <a:srgbClr val="2ee6a6"/>
                </a:solidFill>
                <a:effectLst/>
                <a:uFillTx/>
                <a:latin typeface="Courier New"/>
                <a:ea typeface="Courier New"/>
              </a:rPr>
              <a:t>Q3</a:t>
            </a:r>
            <a:endParaRPr b="0" lang="en-US" sz="1800" strike="noStrike" u="none">
              <a:solidFill>
                <a:srgbClr val="ffffff"/>
              </a:solidFill>
              <a:effectLst/>
              <a:uFillTx/>
              <a:latin typeface="Arial"/>
            </a:endParaRPr>
          </a:p>
        </p:txBody>
      </p:sp>
      <p:sp>
        <p:nvSpPr>
          <p:cNvPr id="56" name="b3"/>
          <p:cNvSpPr/>
          <p:nvPr/>
        </p:nvSpPr>
        <p:spPr>
          <a:xfrm>
            <a:off x="8229600" y="3246120"/>
            <a:ext cx="2878560" cy="1369800"/>
          </a:xfrm>
          <a:prstGeom prst="rect">
            <a:avLst/>
          </a:prstGeom>
          <a:noFill/>
          <a:ln w="0">
            <a:noFill/>
          </a:ln>
        </p:spPr>
        <p:style>
          <a:lnRef idx="0"/>
          <a:fillRef idx="0"/>
          <a:effectRef idx="0"/>
          <a:fontRef idx="minor"/>
        </p:style>
        <p:txBody>
          <a:bodyPr lIns="0" rIns="0" tIns="0" bIns="0" anchor="t">
            <a:noAutofit/>
          </a:bodyPr>
          <a:p>
            <a:pPr defTabSz="914400">
              <a:lnSpc>
                <a:spcPct val="95000"/>
              </a:lnSpc>
              <a:tabLst>
                <a:tab algn="l" pos="0"/>
              </a:tabLst>
            </a:pPr>
            <a:r>
              <a:rPr b="1" lang="en-US" sz="2500" strike="noStrike" u="none">
                <a:solidFill>
                  <a:srgbClr val="e8eef6"/>
                </a:solidFill>
                <a:effectLst/>
                <a:uFillTx/>
                <a:latin typeface="Arial"/>
                <a:ea typeface="Arial"/>
              </a:rPr>
              <a:t>From where?</a:t>
            </a:r>
            <a:endParaRPr b="0" lang="en-US" sz="2500" strike="noStrike" u="none">
              <a:solidFill>
                <a:srgbClr val="ffffff"/>
              </a:solidFill>
              <a:effectLst/>
              <a:uFillTx/>
              <a:latin typeface="Arial"/>
            </a:endParaRPr>
          </a:p>
        </p:txBody>
      </p:sp>
      <p:sp>
        <p:nvSpPr>
          <p:cNvPr id="57" name="b3"/>
          <p:cNvSpPr/>
          <p:nvPr/>
        </p:nvSpPr>
        <p:spPr>
          <a:xfrm>
            <a:off x="567000" y="5212080"/>
            <a:ext cx="110898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i="1" lang="en-US" sz="1500" strike="noStrike" u="none">
                <a:solidFill>
                  <a:srgbClr val="93a0b4"/>
                </a:solidFill>
                <a:effectLst/>
                <a:uFillTx/>
                <a:latin typeface="Courier New"/>
                <a:ea typeface="Courier New"/>
              </a:rPr>
              <a:t>we stopped guessing and built a machine that measures all three.</a:t>
            </a:r>
            <a:endParaRPr b="0" lang="en-US" sz="1500" strike="noStrike" u="none">
              <a:solidFill>
                <a:srgbClr val="ffffff"/>
              </a:solidFill>
              <a:effectLst/>
              <a:uFillTx/>
              <a:latin typeface="Arial"/>
            </a:endParaRPr>
          </a:p>
        </p:txBody>
      </p:sp>
      <p:sp>
        <p:nvSpPr>
          <p:cNvPr id="58" name="Shape 12"/>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59" name="Text 13"/>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60" name="Text 14"/>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TLP:CLEAR</a:t>
            </a:r>
            <a:endParaRPr b="0" lang="en-US" sz="850" strike="noStrike" u="none">
              <a:solidFill>
                <a:srgbClr val="ffffff"/>
              </a:solidFill>
              <a:effectLst/>
              <a:uFillTx/>
              <a:latin typeface="Arial"/>
            </a:endParaRPr>
          </a:p>
        </p:txBody>
      </p:sp>
      <p:sp>
        <p:nvSpPr>
          <p:cNvPr id="61" name="Text 15"/>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03</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62"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93a0b4"/>
                </a:solidFill>
                <a:effectLst/>
                <a:uFillTx/>
                <a:latin typeface="Courier New"/>
                <a:ea typeface="Courier New"/>
              </a:rPr>
              <a:t>the idea</a:t>
            </a:r>
            <a:endParaRPr b="0" lang="en-US" sz="1300" strike="noStrike" u="none">
              <a:solidFill>
                <a:srgbClr val="ffffff"/>
              </a:solidFill>
              <a:effectLst/>
              <a:uFillTx/>
              <a:latin typeface="Arial"/>
            </a:endParaRPr>
          </a:p>
        </p:txBody>
      </p:sp>
      <p:sp>
        <p:nvSpPr>
          <p:cNvPr id="63" name="Text 1"/>
          <p:cNvSpPr/>
          <p:nvPr/>
        </p:nvSpPr>
        <p:spPr>
          <a:xfrm>
            <a:off x="548640" y="128016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4600" strike="noStrike" u="none">
                <a:solidFill>
                  <a:srgbClr val="e8eef6"/>
                </a:solidFill>
                <a:effectLst/>
                <a:uFillTx/>
                <a:latin typeface="Arial"/>
                <a:ea typeface="Arial"/>
              </a:rPr>
              <a:t>Stop defending.</a:t>
            </a:r>
            <a:endParaRPr b="0" lang="en-US" sz="4600" strike="noStrike" u="none">
              <a:solidFill>
                <a:srgbClr val="ffffff"/>
              </a:solidFill>
              <a:effectLst/>
              <a:uFillTx/>
              <a:latin typeface="Arial"/>
            </a:endParaRPr>
          </a:p>
        </p:txBody>
      </p:sp>
      <p:sp>
        <p:nvSpPr>
          <p:cNvPr id="64" name="b1"/>
          <p:cNvSpPr/>
          <p:nvPr/>
        </p:nvSpPr>
        <p:spPr>
          <a:xfrm>
            <a:off x="548640" y="219456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4600" strike="noStrike" u="none">
                <a:solidFill>
                  <a:srgbClr val="2ee6a6"/>
                </a:solidFill>
                <a:effectLst/>
                <a:uFillTx/>
                <a:latin typeface="Arial"/>
                <a:ea typeface="Arial"/>
              </a:rPr>
              <a:t>Start baiting.</a:t>
            </a:r>
            <a:endParaRPr b="0" lang="en-US" sz="4600" strike="noStrike" u="none">
              <a:solidFill>
                <a:srgbClr val="ffffff"/>
              </a:solidFill>
              <a:effectLst/>
              <a:uFillTx/>
              <a:latin typeface="Arial"/>
            </a:endParaRPr>
          </a:p>
        </p:txBody>
      </p:sp>
      <p:sp>
        <p:nvSpPr>
          <p:cNvPr id="65" name="b2"/>
          <p:cNvSpPr/>
          <p:nvPr/>
        </p:nvSpPr>
        <p:spPr>
          <a:xfrm>
            <a:off x="548640" y="3566160"/>
            <a:ext cx="7862040" cy="1095480"/>
          </a:xfrm>
          <a:prstGeom prst="roundRect">
            <a:avLst>
              <a:gd name="adj" fmla="val 6667"/>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66" name="b2"/>
          <p:cNvSpPr/>
          <p:nvPr/>
        </p:nvSpPr>
        <p:spPr>
          <a:xfrm>
            <a:off x="804600" y="3712320"/>
            <a:ext cx="7350120" cy="3823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i="1" lang="en-US" sz="1300" strike="noStrike" u="none">
                <a:solidFill>
                  <a:srgbClr val="93a0b4"/>
                </a:solidFill>
                <a:effectLst/>
                <a:uFillTx/>
                <a:latin typeface="Courier New"/>
                <a:ea typeface="Courier New"/>
              </a:rPr>
              <a:t>we submit credentials we own to the phishing page…</a:t>
            </a:r>
            <a:endParaRPr b="0" lang="en-US" sz="1300" strike="noStrike" u="none">
              <a:solidFill>
                <a:srgbClr val="ffffff"/>
              </a:solidFill>
              <a:effectLst/>
              <a:uFillTx/>
              <a:latin typeface="Arial"/>
            </a:endParaRPr>
          </a:p>
        </p:txBody>
      </p:sp>
      <p:sp>
        <p:nvSpPr>
          <p:cNvPr id="67" name="b2"/>
          <p:cNvSpPr/>
          <p:nvPr/>
        </p:nvSpPr>
        <p:spPr>
          <a:xfrm>
            <a:off x="804600" y="4114800"/>
            <a:ext cx="735012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5bffc4"/>
                </a:solidFill>
                <a:effectLst/>
                <a:uFillTx/>
                <a:latin typeface="Arial"/>
                <a:ea typeface="Arial"/>
              </a:rPr>
              <a:t>…then watch who comes to use them.</a:t>
            </a:r>
            <a:endParaRPr b="0" lang="en-US" sz="1700" strike="noStrike" u="none">
              <a:solidFill>
                <a:srgbClr val="ffffff"/>
              </a:solidFill>
              <a:effectLst/>
              <a:uFillTx/>
              <a:latin typeface="Arial"/>
            </a:endParaRPr>
          </a:p>
        </p:txBody>
      </p:sp>
      <p:sp>
        <p:nvSpPr>
          <p:cNvPr id="68" name="b2"/>
          <p:cNvSpPr/>
          <p:nvPr/>
        </p:nvSpPr>
        <p:spPr>
          <a:xfrm rot="180000">
            <a:off x="8778240" y="3794760"/>
            <a:ext cx="2521800" cy="601560"/>
          </a:xfrm>
          <a:prstGeom prst="roundRect">
            <a:avLst>
              <a:gd name="adj" fmla="val 9091"/>
            </a:avLst>
          </a:prstGeom>
          <a:solidFill>
            <a:srgbClr val="0e1420"/>
          </a:solidFill>
          <a:ln w="34925">
            <a:solidFill>
              <a:srgbClr val="2ee6a6"/>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69" name="b2"/>
          <p:cNvSpPr/>
          <p:nvPr/>
        </p:nvSpPr>
        <p:spPr>
          <a:xfrm rot="180000">
            <a:off x="8778240" y="3794760"/>
            <a:ext cx="2521800" cy="6015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600" spc="99" strike="noStrike" u="none">
                <a:solidFill>
                  <a:srgbClr val="2ee6a6"/>
                </a:solidFill>
                <a:effectLst/>
                <a:uFillTx/>
                <a:latin typeface="Courier New"/>
                <a:ea typeface="Courier New"/>
              </a:rPr>
              <a:t>CANARY GAMBIT</a:t>
            </a:r>
            <a:endParaRPr b="0" lang="en-US" sz="1600" strike="noStrike" u="none">
              <a:solidFill>
                <a:srgbClr val="ffffff"/>
              </a:solidFill>
              <a:effectLst/>
              <a:uFillTx/>
              <a:latin typeface="Arial"/>
            </a:endParaRPr>
          </a:p>
        </p:txBody>
      </p:sp>
      <p:sp>
        <p:nvSpPr>
          <p:cNvPr id="70" name="b3"/>
          <p:cNvSpPr/>
          <p:nvPr/>
        </p:nvSpPr>
        <p:spPr>
          <a:xfrm>
            <a:off x="567000" y="5212080"/>
            <a:ext cx="110898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400" strike="noStrike" u="none">
                <a:solidFill>
                  <a:srgbClr val="93a0b4"/>
                </a:solidFill>
                <a:effectLst/>
                <a:uFillTx/>
                <a:latin typeface="Courier New"/>
                <a:ea typeface="Courier New"/>
              </a:rPr>
              <a:t>classic honeypots wait to be found — we plant the bait ourselves.</a:t>
            </a:r>
            <a:endParaRPr b="0" lang="en-US" sz="1400" strike="noStrike" u="none">
              <a:solidFill>
                <a:srgbClr val="ffffff"/>
              </a:solidFill>
              <a:effectLst/>
              <a:uFillTx/>
              <a:latin typeface="Arial"/>
            </a:endParaRPr>
          </a:p>
        </p:txBody>
      </p:sp>
      <p:sp>
        <p:nvSpPr>
          <p:cNvPr id="71" name="Shape 9"/>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72" name="Text 10"/>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73" name="Text 11"/>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TLP:CLEAR</a:t>
            </a:r>
            <a:endParaRPr b="0" lang="en-US" sz="850" strike="noStrike" u="none">
              <a:solidFill>
                <a:srgbClr val="ffffff"/>
              </a:solidFill>
              <a:effectLst/>
              <a:uFillTx/>
              <a:latin typeface="Arial"/>
            </a:endParaRPr>
          </a:p>
        </p:txBody>
      </p:sp>
      <p:sp>
        <p:nvSpPr>
          <p:cNvPr id="74" name="Text 12"/>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04</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75"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ff4d5e"/>
                </a:solidFill>
                <a:effectLst/>
                <a:uFillTx/>
                <a:latin typeface="Courier New"/>
                <a:ea typeface="Courier New"/>
              </a:rPr>
              <a:t>current record</a:t>
            </a:r>
            <a:endParaRPr b="0" lang="en-US" sz="1300" strike="noStrike" u="none">
              <a:solidFill>
                <a:srgbClr val="ffffff"/>
              </a:solidFill>
              <a:effectLst/>
              <a:uFillTx/>
              <a:latin typeface="Arial"/>
            </a:endParaRPr>
          </a:p>
        </p:txBody>
      </p:sp>
      <p:sp>
        <p:nvSpPr>
          <p:cNvPr id="76" name="b1.dissolve"/>
          <p:cNvSpPr/>
          <p:nvPr/>
        </p:nvSpPr>
        <p:spPr>
          <a:xfrm>
            <a:off x="365760" y="1828800"/>
            <a:ext cx="11455560" cy="21927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4000" strike="noStrike" u="none">
                <a:solidFill>
                  <a:srgbClr val="2ee6a6"/>
                </a:solidFill>
                <a:effectLst/>
                <a:uFillTx/>
                <a:latin typeface="Arial"/>
                <a:ea typeface="Arial"/>
              </a:rPr>
              <a:t>16 SECONDS</a:t>
            </a:r>
            <a:endParaRPr b="0" lang="en-US" sz="14000" strike="noStrike" u="none">
              <a:solidFill>
                <a:srgbClr val="ffffff"/>
              </a:solidFill>
              <a:effectLst/>
              <a:uFillTx/>
              <a:latin typeface="Arial"/>
            </a:endParaRPr>
          </a:p>
        </p:txBody>
      </p:sp>
      <p:sp>
        <p:nvSpPr>
          <p:cNvPr id="77" name="b2"/>
          <p:cNvSpPr/>
          <p:nvPr/>
        </p:nvSpPr>
        <p:spPr>
          <a:xfrm>
            <a:off x="548640" y="4069080"/>
            <a:ext cx="11089800" cy="54684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2200" strike="noStrike" u="none">
                <a:solidFill>
                  <a:srgbClr val="e8eef6"/>
                </a:solidFill>
                <a:effectLst/>
                <a:uFillTx/>
                <a:latin typeface="Arial"/>
                <a:ea typeface="Arial"/>
              </a:rPr>
              <a:t>from credential planted  →  first abuse on our honeypot</a:t>
            </a:r>
            <a:endParaRPr b="0" lang="en-US" sz="2200" strike="noStrike" u="none">
              <a:solidFill>
                <a:srgbClr val="ffffff"/>
              </a:solidFill>
              <a:effectLst/>
              <a:uFillTx/>
              <a:latin typeface="Arial"/>
            </a:endParaRPr>
          </a:p>
        </p:txBody>
      </p:sp>
      <p:sp>
        <p:nvSpPr>
          <p:cNvPr id="78" name="b3"/>
          <p:cNvSpPr/>
          <p:nvPr/>
        </p:nvSpPr>
        <p:spPr>
          <a:xfrm>
            <a:off x="548640" y="4983480"/>
            <a:ext cx="11089800" cy="54684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i="1" lang="en-US" sz="1600" strike="noStrike" u="none">
                <a:solidFill>
                  <a:srgbClr val="ffb454"/>
                </a:solidFill>
                <a:effectLst/>
                <a:uFillTx/>
                <a:latin typeface="Courier New"/>
                <a:ea typeface="Courier New"/>
              </a:rPr>
              <a:t>Source: Sri Lanka.  Faster than your SOC pours its first coffee.</a:t>
            </a:r>
            <a:endParaRPr b="0" lang="en-US" sz="1600" strike="noStrike" u="none">
              <a:solidFill>
                <a:srgbClr val="ffffff"/>
              </a:solidFill>
              <a:effectLst/>
              <a:uFillTx/>
              <a:latin typeface="Arial"/>
            </a:endParaRPr>
          </a:p>
        </p:txBody>
      </p:sp>
      <p:sp>
        <p:nvSpPr>
          <p:cNvPr id="79" name="Shape 4"/>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80" name="Text 5"/>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81" name="Text 6"/>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the hook</a:t>
            </a:r>
            <a:endParaRPr b="0" lang="en-US" sz="850" strike="noStrike" u="none">
              <a:solidFill>
                <a:srgbClr val="ffffff"/>
              </a:solidFill>
              <a:effectLst/>
              <a:uFillTx/>
              <a:latin typeface="Arial"/>
            </a:endParaRPr>
          </a:p>
        </p:txBody>
      </p:sp>
      <p:sp>
        <p:nvSpPr>
          <p:cNvPr id="82" name="Text 7"/>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05</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0a0e16"/>
        </a:solidFill>
      </p:bgPr>
    </p:bg>
    <p:spTree>
      <p:nvGrpSpPr>
        <p:cNvPr id="1" name=""/>
        <p:cNvGrpSpPr/>
        <p:nvPr/>
      </p:nvGrpSpPr>
      <p:grpSpPr>
        <a:xfrm>
          <a:off x="0" y="0"/>
          <a:ext cx="0" cy="0"/>
          <a:chOff x="0" y="0"/>
          <a:chExt cx="0" cy="0"/>
        </a:xfrm>
      </p:grpSpPr>
      <p:sp>
        <p:nvSpPr>
          <p:cNvPr id="83"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93a0b4"/>
                </a:solidFill>
                <a:effectLst/>
                <a:uFillTx/>
                <a:latin typeface="Courier New"/>
                <a:ea typeface="Courier New"/>
              </a:rPr>
              <a:t>docker compose ps   # 11 services · 4 jobs</a:t>
            </a:r>
            <a:endParaRPr b="0" lang="en-US" sz="1300" strike="noStrike" u="none">
              <a:solidFill>
                <a:srgbClr val="ffffff"/>
              </a:solidFill>
              <a:effectLst/>
              <a:uFillTx/>
              <a:latin typeface="Arial"/>
            </a:endParaRPr>
          </a:p>
        </p:txBody>
      </p:sp>
      <p:sp>
        <p:nvSpPr>
          <p:cNvPr id="84" name="Text 1"/>
          <p:cNvSpPr/>
          <p:nvPr/>
        </p:nvSpPr>
        <p:spPr>
          <a:xfrm>
            <a:off x="548640" y="1005840"/>
            <a:ext cx="11062440" cy="54684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2800" strike="noStrike" u="none">
                <a:solidFill>
                  <a:srgbClr val="e8eef6"/>
                </a:solidFill>
                <a:effectLst/>
                <a:uFillTx/>
                <a:latin typeface="Arial"/>
                <a:ea typeface="Arial"/>
              </a:rPr>
              <a:t>One machine: collect · bait · trap · measure</a:t>
            </a:r>
            <a:endParaRPr b="0" lang="en-US" sz="2800" strike="noStrike" u="none">
              <a:solidFill>
                <a:srgbClr val="ffffff"/>
              </a:solidFill>
              <a:effectLst/>
              <a:uFillTx/>
              <a:latin typeface="Arial"/>
            </a:endParaRPr>
          </a:p>
        </p:txBody>
      </p:sp>
      <p:sp>
        <p:nvSpPr>
          <p:cNvPr id="85" name="b1"/>
          <p:cNvSpPr/>
          <p:nvPr/>
        </p:nvSpPr>
        <p:spPr>
          <a:xfrm>
            <a:off x="2807640" y="2124720"/>
            <a:ext cx="2248200" cy="360"/>
          </a:xfrm>
          <a:prstGeom prst="line">
            <a:avLst/>
          </a:prstGeom>
          <a:ln w="15875">
            <a:solidFill>
              <a:srgbClr val="ffb454"/>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86" name="b2"/>
          <p:cNvSpPr/>
          <p:nvPr/>
        </p:nvSpPr>
        <p:spPr>
          <a:xfrm>
            <a:off x="5055840" y="2124720"/>
            <a:ext cx="2189160" cy="360"/>
          </a:xfrm>
          <a:prstGeom prst="line">
            <a:avLst/>
          </a:prstGeom>
          <a:ln w="15875">
            <a:solidFill>
              <a:srgbClr val="b084ff"/>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87" name="b2"/>
          <p:cNvSpPr/>
          <p:nvPr/>
        </p:nvSpPr>
        <p:spPr>
          <a:xfrm>
            <a:off x="7245000" y="2124720"/>
            <a:ext cx="2071080" cy="1555560"/>
          </a:xfrm>
          <a:prstGeom prst="line">
            <a:avLst/>
          </a:prstGeom>
          <a:ln w="15875">
            <a:solidFill>
              <a:srgbClr val="2ee6a6"/>
            </a:solidFill>
            <a:round/>
            <a:tailEnd len="med" type="triangle" w="med"/>
          </a:ln>
        </p:spPr>
        <p:style>
          <a:lnRef idx="0"/>
          <a:fillRef idx="0"/>
          <a:effectRef idx="0"/>
          <a:fontRef idx="minor"/>
        </p:style>
        <p:txBody>
          <a:bodyPr lIns="90000" rIns="90000" tIns="45000" bIns="45000" anchor="t">
            <a:noAutofit/>
          </a:bodyPr>
          <a:p>
            <a:endParaRPr b="0" lang="fr-FR" sz="1800" strike="noStrike" u="none">
              <a:solidFill>
                <a:schemeClr val="dk1"/>
              </a:solidFill>
              <a:effectLst/>
              <a:uFillTx/>
              <a:latin typeface="Calibri"/>
            </a:endParaRPr>
          </a:p>
        </p:txBody>
      </p:sp>
      <p:sp>
        <p:nvSpPr>
          <p:cNvPr id="88" name="b3"/>
          <p:cNvSpPr/>
          <p:nvPr/>
        </p:nvSpPr>
        <p:spPr>
          <a:xfrm>
            <a:off x="2807640" y="2124720"/>
            <a:ext cx="8165160" cy="3178800"/>
          </a:xfrm>
          <a:prstGeom prst="line">
            <a:avLst/>
          </a:prstGeom>
          <a:ln w="15875">
            <a:solidFill>
              <a:srgbClr val="ffb454"/>
            </a:solidFill>
            <a:prstDash val="dash"/>
            <a:round/>
            <a:tailEnd len="med" type="triangle" w="med"/>
          </a:ln>
        </p:spPr>
        <p:style>
          <a:lnRef idx="0"/>
          <a:fillRef idx="0"/>
          <a:effectRef idx="0"/>
          <a:fontRef idx="minor"/>
        </p:style>
        <p:txBody>
          <a:bodyPr lIns="90000" rIns="90000" tIns="45000" bIns="45000" anchor="t">
            <a:noAutofit/>
          </a:bodyPr>
          <a:p>
            <a:endParaRPr b="0" lang="fr-FR" sz="1800" strike="noStrike" u="none">
              <a:solidFill>
                <a:schemeClr val="dk1"/>
              </a:solidFill>
              <a:effectLst/>
              <a:uFillTx/>
              <a:latin typeface="Calibri"/>
            </a:endParaRPr>
          </a:p>
        </p:txBody>
      </p:sp>
      <p:sp>
        <p:nvSpPr>
          <p:cNvPr id="89" name="b4"/>
          <p:cNvSpPr/>
          <p:nvPr/>
        </p:nvSpPr>
        <p:spPr>
          <a:xfrm flipV="1">
            <a:off x="914400" y="2124720"/>
            <a:ext cx="1893240" cy="1555560"/>
          </a:xfrm>
          <a:prstGeom prst="line">
            <a:avLst/>
          </a:prstGeom>
          <a:ln w="15875">
            <a:solidFill>
              <a:srgbClr val="ff4d5e"/>
            </a:solidFill>
            <a:prstDash val="dash"/>
            <a:round/>
          </a:ln>
        </p:spPr>
        <p:style>
          <a:lnRef idx="0"/>
          <a:fillRef idx="0"/>
          <a:effectRef idx="0"/>
          <a:fontRef idx="minor"/>
        </p:style>
        <p:txBody>
          <a:bodyPr lIns="90000" rIns="90000" tIns="45000" bIns="45000" anchor="t">
            <a:noAutofit/>
          </a:bodyPr>
          <a:p>
            <a:endParaRPr b="0" lang="fr-FR" sz="1800" strike="noStrike" u="none">
              <a:solidFill>
                <a:schemeClr val="dk1"/>
              </a:solidFill>
              <a:effectLst/>
              <a:uFillTx/>
              <a:latin typeface="Calibri"/>
            </a:endParaRPr>
          </a:p>
        </p:txBody>
      </p:sp>
      <p:sp>
        <p:nvSpPr>
          <p:cNvPr id="90" name="b4"/>
          <p:cNvSpPr/>
          <p:nvPr/>
        </p:nvSpPr>
        <p:spPr>
          <a:xfrm>
            <a:off x="914400" y="3680280"/>
            <a:ext cx="1893240" cy="1487880"/>
          </a:xfrm>
          <a:prstGeom prst="line">
            <a:avLst/>
          </a:prstGeom>
          <a:ln w="15875">
            <a:solidFill>
              <a:srgbClr val="ff4d5e"/>
            </a:solidFill>
            <a:round/>
            <a:tailEnd len="med" type="triangle" w="med"/>
          </a:ln>
        </p:spPr>
        <p:style>
          <a:lnRef idx="0"/>
          <a:fillRef idx="0"/>
          <a:effectRef idx="0"/>
          <a:fontRef idx="minor"/>
        </p:style>
        <p:txBody>
          <a:bodyPr lIns="90000" rIns="90000" tIns="45000" bIns="45000" anchor="t">
            <a:noAutofit/>
          </a:bodyPr>
          <a:p>
            <a:endParaRPr b="0" lang="fr-FR" sz="1800" strike="noStrike" u="none">
              <a:solidFill>
                <a:schemeClr val="dk1"/>
              </a:solidFill>
              <a:effectLst/>
              <a:uFillTx/>
              <a:latin typeface="Calibri"/>
            </a:endParaRPr>
          </a:p>
        </p:txBody>
      </p:sp>
      <p:sp>
        <p:nvSpPr>
          <p:cNvPr id="91" name="b4"/>
          <p:cNvSpPr/>
          <p:nvPr/>
        </p:nvSpPr>
        <p:spPr>
          <a:xfrm>
            <a:off x="2807640" y="5168160"/>
            <a:ext cx="2248200" cy="360"/>
          </a:xfrm>
          <a:prstGeom prst="line">
            <a:avLst/>
          </a:prstGeom>
          <a:ln w="15875">
            <a:solidFill>
              <a:srgbClr val="44c8f5"/>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92" name="b4"/>
          <p:cNvSpPr/>
          <p:nvPr/>
        </p:nvSpPr>
        <p:spPr>
          <a:xfrm>
            <a:off x="5055840" y="5168160"/>
            <a:ext cx="2189160" cy="360"/>
          </a:xfrm>
          <a:prstGeom prst="line">
            <a:avLst/>
          </a:prstGeom>
          <a:ln w="15875">
            <a:solidFill>
              <a:srgbClr val="44c8f5"/>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93" name="b4"/>
          <p:cNvSpPr/>
          <p:nvPr/>
        </p:nvSpPr>
        <p:spPr>
          <a:xfrm flipV="1">
            <a:off x="7245000" y="3680280"/>
            <a:ext cx="2071080" cy="1487880"/>
          </a:xfrm>
          <a:prstGeom prst="line">
            <a:avLst/>
          </a:prstGeom>
          <a:ln w="15875">
            <a:solidFill>
              <a:srgbClr val="44c8f5"/>
            </a:solidFill>
            <a:round/>
            <a:tailEnd len="med" type="triangle" w="med"/>
          </a:ln>
        </p:spPr>
        <p:style>
          <a:lnRef idx="0"/>
          <a:fillRef idx="0"/>
          <a:effectRef idx="0"/>
          <a:fontRef idx="minor"/>
        </p:style>
        <p:txBody>
          <a:bodyPr lIns="90000" rIns="90000" tIns="45000" bIns="45000" anchor="t">
            <a:noAutofit/>
          </a:bodyPr>
          <a:p>
            <a:endParaRPr b="0" lang="fr-FR" sz="1800" strike="noStrike" u="none">
              <a:solidFill>
                <a:schemeClr val="dk1"/>
              </a:solidFill>
              <a:effectLst/>
              <a:uFillTx/>
              <a:latin typeface="Calibri"/>
            </a:endParaRPr>
          </a:p>
        </p:txBody>
      </p:sp>
      <p:sp>
        <p:nvSpPr>
          <p:cNvPr id="94" name="b5"/>
          <p:cNvSpPr/>
          <p:nvPr/>
        </p:nvSpPr>
        <p:spPr>
          <a:xfrm flipV="1">
            <a:off x="9316080" y="2057400"/>
            <a:ext cx="1656720" cy="1622880"/>
          </a:xfrm>
          <a:prstGeom prst="line">
            <a:avLst/>
          </a:prstGeom>
          <a:ln w="15875">
            <a:solidFill>
              <a:srgbClr val="ffb454"/>
            </a:solidFill>
            <a:round/>
            <a:tailEnd len="med" type="triangle" w="med"/>
          </a:ln>
        </p:spPr>
        <p:style>
          <a:lnRef idx="0"/>
          <a:fillRef idx="0"/>
          <a:effectRef idx="0"/>
          <a:fontRef idx="minor"/>
        </p:style>
        <p:txBody>
          <a:bodyPr lIns="90000" rIns="90000" tIns="45000" bIns="45000" anchor="t">
            <a:noAutofit/>
          </a:bodyPr>
          <a:p>
            <a:endParaRPr b="0" lang="fr-FR" sz="1800" strike="noStrike" u="none">
              <a:solidFill>
                <a:schemeClr val="dk1"/>
              </a:solidFill>
              <a:effectLst/>
              <a:uFillTx/>
              <a:latin typeface="Calibri"/>
            </a:endParaRPr>
          </a:p>
        </p:txBody>
      </p:sp>
      <p:sp>
        <p:nvSpPr>
          <p:cNvPr id="95" name="b5"/>
          <p:cNvSpPr/>
          <p:nvPr/>
        </p:nvSpPr>
        <p:spPr>
          <a:xfrm>
            <a:off x="9316080" y="3680280"/>
            <a:ext cx="1656720" cy="360"/>
          </a:xfrm>
          <a:prstGeom prst="line">
            <a:avLst/>
          </a:prstGeom>
          <a:ln w="15875">
            <a:solidFill>
              <a:srgbClr val="44c8f5"/>
            </a:solidFill>
            <a:round/>
            <a:tailEnd len="med" type="triangle" w="me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96" name="b4"/>
          <p:cNvSpPr/>
          <p:nvPr/>
        </p:nvSpPr>
        <p:spPr>
          <a:xfrm>
            <a:off x="205920" y="3378600"/>
            <a:ext cx="1415520" cy="601560"/>
          </a:xfrm>
          <a:prstGeom prst="roundRect">
            <a:avLst>
              <a:gd name="adj" fmla="val 10606"/>
            </a:avLst>
          </a:prstGeom>
          <a:solidFill>
            <a:srgbClr val="182233"/>
          </a:solidFill>
          <a:ln w="17780">
            <a:solidFill>
              <a:srgbClr val="ff4d5e"/>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97" name="b4" descr="preencoded.png"/>
          <p:cNvPicPr/>
          <p:nvPr/>
        </p:nvPicPr>
        <p:blipFill>
          <a:blip r:embed="rId1"/>
          <a:stretch/>
        </p:blipFill>
        <p:spPr>
          <a:xfrm>
            <a:off x="324720" y="3534120"/>
            <a:ext cx="290880" cy="290880"/>
          </a:xfrm>
          <a:prstGeom prst="rect">
            <a:avLst/>
          </a:prstGeom>
          <a:noFill/>
          <a:ln w="0">
            <a:noFill/>
          </a:ln>
        </p:spPr>
      </p:pic>
      <p:sp>
        <p:nvSpPr>
          <p:cNvPr id="98" name="b4"/>
          <p:cNvSpPr/>
          <p:nvPr/>
        </p:nvSpPr>
        <p:spPr>
          <a:xfrm>
            <a:off x="663120" y="337860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ff4d5e"/>
                </a:solidFill>
                <a:effectLst/>
                <a:uFillTx/>
                <a:latin typeface="Courier New"/>
                <a:ea typeface="Courier New"/>
              </a:rPr>
              <a:t>ATTACKER</a:t>
            </a:r>
            <a:endParaRPr b="0" lang="en-US" sz="839" strike="noStrike" u="none">
              <a:solidFill>
                <a:srgbClr val="ffffff"/>
              </a:solidFill>
              <a:effectLst/>
              <a:uFillTx/>
              <a:latin typeface="Arial"/>
            </a:endParaRPr>
          </a:p>
        </p:txBody>
      </p:sp>
      <p:sp>
        <p:nvSpPr>
          <p:cNvPr id="99" name="b1"/>
          <p:cNvSpPr/>
          <p:nvPr/>
        </p:nvSpPr>
        <p:spPr>
          <a:xfrm>
            <a:off x="2099160" y="1823400"/>
            <a:ext cx="1415520" cy="601560"/>
          </a:xfrm>
          <a:prstGeom prst="roundRect">
            <a:avLst>
              <a:gd name="adj" fmla="val 10606"/>
            </a:avLst>
          </a:prstGeom>
          <a:solidFill>
            <a:srgbClr val="182233"/>
          </a:solidFill>
          <a:ln w="17780">
            <a:solidFill>
              <a:srgbClr val="ffb454"/>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00" name="b1" descr="preencoded.png"/>
          <p:cNvPicPr/>
          <p:nvPr/>
        </p:nvPicPr>
        <p:blipFill>
          <a:blip r:embed="rId2"/>
          <a:stretch/>
        </p:blipFill>
        <p:spPr>
          <a:xfrm>
            <a:off x="2217960" y="1978560"/>
            <a:ext cx="290880" cy="290880"/>
          </a:xfrm>
          <a:prstGeom prst="rect">
            <a:avLst/>
          </a:prstGeom>
          <a:noFill/>
          <a:ln w="0">
            <a:noFill/>
          </a:ln>
        </p:spPr>
      </p:pic>
      <p:sp>
        <p:nvSpPr>
          <p:cNvPr id="101" name="b1"/>
          <p:cNvSpPr/>
          <p:nvPr/>
        </p:nvSpPr>
        <p:spPr>
          <a:xfrm>
            <a:off x="2556360" y="182340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ffb454"/>
                </a:solidFill>
                <a:effectLst/>
                <a:uFillTx/>
                <a:latin typeface="Courier New"/>
                <a:ea typeface="Courier New"/>
              </a:rPr>
              <a:t>PHISH PAGE</a:t>
            </a:r>
            <a:endParaRPr b="0" lang="en-US" sz="839" strike="noStrike" u="none">
              <a:solidFill>
                <a:srgbClr val="ffffff"/>
              </a:solidFill>
              <a:effectLst/>
              <a:uFillTx/>
              <a:latin typeface="Arial"/>
            </a:endParaRPr>
          </a:p>
        </p:txBody>
      </p:sp>
      <p:sp>
        <p:nvSpPr>
          <p:cNvPr id="102" name="b4"/>
          <p:cNvSpPr/>
          <p:nvPr/>
        </p:nvSpPr>
        <p:spPr>
          <a:xfrm>
            <a:off x="2099160" y="4866480"/>
            <a:ext cx="1415520" cy="601560"/>
          </a:xfrm>
          <a:prstGeom prst="roundRect">
            <a:avLst>
              <a:gd name="adj" fmla="val 10606"/>
            </a:avLst>
          </a:prstGeom>
          <a:solidFill>
            <a:srgbClr val="182233"/>
          </a:solidFill>
          <a:ln w="17780">
            <a:solidFill>
              <a:srgbClr val="44c8f5"/>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03" name="b4" descr="preencoded.png"/>
          <p:cNvPicPr/>
          <p:nvPr/>
        </p:nvPicPr>
        <p:blipFill>
          <a:blip r:embed="rId3"/>
          <a:stretch/>
        </p:blipFill>
        <p:spPr>
          <a:xfrm>
            <a:off x="2217960" y="5022000"/>
            <a:ext cx="290880" cy="290880"/>
          </a:xfrm>
          <a:prstGeom prst="rect">
            <a:avLst/>
          </a:prstGeom>
          <a:noFill/>
          <a:ln w="0">
            <a:noFill/>
          </a:ln>
        </p:spPr>
      </p:pic>
      <p:sp>
        <p:nvSpPr>
          <p:cNvPr id="104" name="b4"/>
          <p:cNvSpPr/>
          <p:nvPr/>
        </p:nvSpPr>
        <p:spPr>
          <a:xfrm>
            <a:off x="2556360" y="486648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44c8f5"/>
                </a:solidFill>
                <a:effectLst/>
                <a:uFillTx/>
                <a:latin typeface="Courier New"/>
                <a:ea typeface="Courier New"/>
              </a:rPr>
              <a:t>EDGE</a:t>
            </a:r>
            <a:endParaRPr b="0" lang="en-US" sz="839" strike="noStrike" u="none">
              <a:solidFill>
                <a:srgbClr val="ffffff"/>
              </a:solidFill>
              <a:effectLst/>
              <a:uFillTx/>
              <a:latin typeface="Arial"/>
            </a:endParaRPr>
          </a:p>
        </p:txBody>
      </p:sp>
      <p:sp>
        <p:nvSpPr>
          <p:cNvPr id="105" name="b1"/>
          <p:cNvSpPr/>
          <p:nvPr/>
        </p:nvSpPr>
        <p:spPr>
          <a:xfrm>
            <a:off x="4347360" y="1823400"/>
            <a:ext cx="1415520" cy="601560"/>
          </a:xfrm>
          <a:prstGeom prst="roundRect">
            <a:avLst>
              <a:gd name="adj" fmla="val 10606"/>
            </a:avLst>
          </a:prstGeom>
          <a:solidFill>
            <a:srgbClr val="182233"/>
          </a:solidFill>
          <a:ln w="17780">
            <a:solidFill>
              <a:srgbClr val="ffb454"/>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06" name="b1" descr="preencoded.png"/>
          <p:cNvPicPr/>
          <p:nvPr/>
        </p:nvPicPr>
        <p:blipFill>
          <a:blip r:embed="rId4"/>
          <a:stretch/>
        </p:blipFill>
        <p:spPr>
          <a:xfrm>
            <a:off x="4466160" y="1978560"/>
            <a:ext cx="290880" cy="290880"/>
          </a:xfrm>
          <a:prstGeom prst="rect">
            <a:avLst/>
          </a:prstGeom>
          <a:noFill/>
          <a:ln w="0">
            <a:noFill/>
          </a:ln>
        </p:spPr>
      </p:pic>
      <p:sp>
        <p:nvSpPr>
          <p:cNvPr id="107" name="b1"/>
          <p:cNvSpPr/>
          <p:nvPr/>
        </p:nvSpPr>
        <p:spPr>
          <a:xfrm>
            <a:off x="4804560" y="182340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ffb454"/>
                </a:solidFill>
                <a:effectLst/>
                <a:uFillTx/>
                <a:latin typeface="Courier New"/>
                <a:ea typeface="Courier New"/>
              </a:rPr>
              <a:t>ANALYZER</a:t>
            </a:r>
            <a:endParaRPr b="0" lang="en-US" sz="839" strike="noStrike" u="none">
              <a:solidFill>
                <a:srgbClr val="ffffff"/>
              </a:solidFill>
              <a:effectLst/>
              <a:uFillTx/>
              <a:latin typeface="Arial"/>
            </a:endParaRPr>
          </a:p>
        </p:txBody>
      </p:sp>
      <p:sp>
        <p:nvSpPr>
          <p:cNvPr id="108" name="b4"/>
          <p:cNvSpPr/>
          <p:nvPr/>
        </p:nvSpPr>
        <p:spPr>
          <a:xfrm>
            <a:off x="4347360" y="4866480"/>
            <a:ext cx="1415520" cy="601560"/>
          </a:xfrm>
          <a:prstGeom prst="roundRect">
            <a:avLst>
              <a:gd name="adj" fmla="val 10606"/>
            </a:avLst>
          </a:prstGeom>
          <a:solidFill>
            <a:srgbClr val="182233"/>
          </a:solidFill>
          <a:ln w="17780">
            <a:solidFill>
              <a:srgbClr val="ffb454"/>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09" name="b4" descr="preencoded.png"/>
          <p:cNvPicPr/>
          <p:nvPr/>
        </p:nvPicPr>
        <p:blipFill>
          <a:blip r:embed="rId5"/>
          <a:stretch/>
        </p:blipFill>
        <p:spPr>
          <a:xfrm>
            <a:off x="4466160" y="5022000"/>
            <a:ext cx="290880" cy="290880"/>
          </a:xfrm>
          <a:prstGeom prst="rect">
            <a:avLst/>
          </a:prstGeom>
          <a:noFill/>
          <a:ln w="0">
            <a:noFill/>
          </a:ln>
        </p:spPr>
      </p:pic>
      <p:sp>
        <p:nvSpPr>
          <p:cNvPr id="110" name="b4"/>
          <p:cNvSpPr/>
          <p:nvPr/>
        </p:nvSpPr>
        <p:spPr>
          <a:xfrm>
            <a:off x="4804560" y="486648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ffb454"/>
                </a:solidFill>
                <a:effectLst/>
                <a:uFillTx/>
                <a:latin typeface="Courier New"/>
                <a:ea typeface="Courier New"/>
              </a:rPr>
              <a:t>HONEYPOTS</a:t>
            </a:r>
            <a:endParaRPr b="0" lang="en-US" sz="839" strike="noStrike" u="none">
              <a:solidFill>
                <a:srgbClr val="ffffff"/>
              </a:solidFill>
              <a:effectLst/>
              <a:uFillTx/>
              <a:latin typeface="Arial"/>
            </a:endParaRPr>
          </a:p>
        </p:txBody>
      </p:sp>
      <p:sp>
        <p:nvSpPr>
          <p:cNvPr id="111" name="b2"/>
          <p:cNvSpPr/>
          <p:nvPr/>
        </p:nvSpPr>
        <p:spPr>
          <a:xfrm>
            <a:off x="6536520" y="1823400"/>
            <a:ext cx="1415520" cy="601560"/>
          </a:xfrm>
          <a:prstGeom prst="roundRect">
            <a:avLst>
              <a:gd name="adj" fmla="val 10606"/>
            </a:avLst>
          </a:prstGeom>
          <a:solidFill>
            <a:srgbClr val="182233"/>
          </a:solidFill>
          <a:ln w="17780">
            <a:solidFill>
              <a:srgbClr val="b084ff"/>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12" name="b2" descr="preencoded.png"/>
          <p:cNvPicPr/>
          <p:nvPr/>
        </p:nvPicPr>
        <p:blipFill>
          <a:blip r:embed="rId6"/>
          <a:stretch/>
        </p:blipFill>
        <p:spPr>
          <a:xfrm>
            <a:off x="6655320" y="1978560"/>
            <a:ext cx="290880" cy="290880"/>
          </a:xfrm>
          <a:prstGeom prst="rect">
            <a:avLst/>
          </a:prstGeom>
          <a:noFill/>
          <a:ln w="0">
            <a:noFill/>
          </a:ln>
        </p:spPr>
      </p:pic>
      <p:sp>
        <p:nvSpPr>
          <p:cNvPr id="113" name="b2"/>
          <p:cNvSpPr/>
          <p:nvPr/>
        </p:nvSpPr>
        <p:spPr>
          <a:xfrm>
            <a:off x="6993720" y="182340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b084ff"/>
                </a:solidFill>
                <a:effectLst/>
                <a:uFillTx/>
                <a:latin typeface="Courier New"/>
                <a:ea typeface="Courier New"/>
              </a:rPr>
              <a:t>ML ENSEMBLE</a:t>
            </a:r>
            <a:endParaRPr b="0" lang="en-US" sz="839" strike="noStrike" u="none">
              <a:solidFill>
                <a:srgbClr val="ffffff"/>
              </a:solidFill>
              <a:effectLst/>
              <a:uFillTx/>
              <a:latin typeface="Arial"/>
            </a:endParaRPr>
          </a:p>
        </p:txBody>
      </p:sp>
      <p:sp>
        <p:nvSpPr>
          <p:cNvPr id="114" name="b4"/>
          <p:cNvSpPr/>
          <p:nvPr/>
        </p:nvSpPr>
        <p:spPr>
          <a:xfrm>
            <a:off x="6536520" y="4866480"/>
            <a:ext cx="1415520" cy="601560"/>
          </a:xfrm>
          <a:prstGeom prst="roundRect">
            <a:avLst>
              <a:gd name="adj" fmla="val 10606"/>
            </a:avLst>
          </a:prstGeom>
          <a:solidFill>
            <a:srgbClr val="182233"/>
          </a:solidFill>
          <a:ln w="17780">
            <a:solidFill>
              <a:srgbClr val="44c8f5"/>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15" name="b4" descr="preencoded.png"/>
          <p:cNvPicPr/>
          <p:nvPr/>
        </p:nvPicPr>
        <p:blipFill>
          <a:blip r:embed="rId7"/>
          <a:stretch/>
        </p:blipFill>
        <p:spPr>
          <a:xfrm>
            <a:off x="6655320" y="5022000"/>
            <a:ext cx="290880" cy="290880"/>
          </a:xfrm>
          <a:prstGeom prst="rect">
            <a:avLst/>
          </a:prstGeom>
          <a:noFill/>
          <a:ln w="0">
            <a:noFill/>
          </a:ln>
        </p:spPr>
      </p:pic>
      <p:sp>
        <p:nvSpPr>
          <p:cNvPr id="116" name="b4"/>
          <p:cNvSpPr/>
          <p:nvPr/>
        </p:nvSpPr>
        <p:spPr>
          <a:xfrm>
            <a:off x="6993720" y="486648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44c8f5"/>
                </a:solidFill>
                <a:effectLst/>
                <a:uFillTx/>
                <a:latin typeface="Courier New"/>
                <a:ea typeface="Courier New"/>
              </a:rPr>
              <a:t>FINGERPRINTS</a:t>
            </a:r>
            <a:endParaRPr b="0" lang="en-US" sz="839" strike="noStrike" u="none">
              <a:solidFill>
                <a:srgbClr val="ffffff"/>
              </a:solidFill>
              <a:effectLst/>
              <a:uFillTx/>
              <a:latin typeface="Arial"/>
            </a:endParaRPr>
          </a:p>
        </p:txBody>
      </p:sp>
      <p:sp>
        <p:nvSpPr>
          <p:cNvPr id="117" name="b2"/>
          <p:cNvSpPr/>
          <p:nvPr/>
        </p:nvSpPr>
        <p:spPr>
          <a:xfrm>
            <a:off x="8607600" y="3378600"/>
            <a:ext cx="1415520" cy="601560"/>
          </a:xfrm>
          <a:prstGeom prst="roundRect">
            <a:avLst>
              <a:gd name="adj" fmla="val 10606"/>
            </a:avLst>
          </a:prstGeom>
          <a:solidFill>
            <a:srgbClr val="182233"/>
          </a:solidFill>
          <a:ln w="17780">
            <a:solidFill>
              <a:srgbClr val="2ee6a6"/>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18" name="b2" descr="preencoded.png"/>
          <p:cNvPicPr/>
          <p:nvPr/>
        </p:nvPicPr>
        <p:blipFill>
          <a:blip r:embed="rId8"/>
          <a:stretch/>
        </p:blipFill>
        <p:spPr>
          <a:xfrm>
            <a:off x="8726400" y="3534120"/>
            <a:ext cx="290880" cy="290880"/>
          </a:xfrm>
          <a:prstGeom prst="rect">
            <a:avLst/>
          </a:prstGeom>
          <a:noFill/>
          <a:ln w="0">
            <a:noFill/>
          </a:ln>
        </p:spPr>
      </p:pic>
      <p:sp>
        <p:nvSpPr>
          <p:cNvPr id="119" name="b2"/>
          <p:cNvSpPr/>
          <p:nvPr/>
        </p:nvSpPr>
        <p:spPr>
          <a:xfrm>
            <a:off x="9064800" y="337860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2ee6a6"/>
                </a:solidFill>
                <a:effectLst/>
                <a:uFillTx/>
                <a:latin typeface="Courier New"/>
                <a:ea typeface="Courier New"/>
              </a:rPr>
              <a:t>SQLITE CORE</a:t>
            </a:r>
            <a:endParaRPr b="0" lang="en-US" sz="839" strike="noStrike" u="none">
              <a:solidFill>
                <a:srgbClr val="ffffff"/>
              </a:solidFill>
              <a:effectLst/>
              <a:uFillTx/>
              <a:latin typeface="Arial"/>
            </a:endParaRPr>
          </a:p>
        </p:txBody>
      </p:sp>
      <p:sp>
        <p:nvSpPr>
          <p:cNvPr id="120" name="b5"/>
          <p:cNvSpPr/>
          <p:nvPr/>
        </p:nvSpPr>
        <p:spPr>
          <a:xfrm>
            <a:off x="10264320" y="1755720"/>
            <a:ext cx="1415520" cy="601560"/>
          </a:xfrm>
          <a:prstGeom prst="roundRect">
            <a:avLst>
              <a:gd name="adj" fmla="val 10606"/>
            </a:avLst>
          </a:prstGeom>
          <a:solidFill>
            <a:srgbClr val="182233"/>
          </a:solidFill>
          <a:ln w="17780">
            <a:solidFill>
              <a:srgbClr val="ffb454"/>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21" name="b5" descr="preencoded.png"/>
          <p:cNvPicPr/>
          <p:nvPr/>
        </p:nvPicPr>
        <p:blipFill>
          <a:blip r:embed="rId9"/>
          <a:stretch/>
        </p:blipFill>
        <p:spPr>
          <a:xfrm>
            <a:off x="10383120" y="1911240"/>
            <a:ext cx="290880" cy="290880"/>
          </a:xfrm>
          <a:prstGeom prst="rect">
            <a:avLst/>
          </a:prstGeom>
          <a:noFill/>
          <a:ln w="0">
            <a:noFill/>
          </a:ln>
        </p:spPr>
      </p:pic>
      <p:sp>
        <p:nvSpPr>
          <p:cNvPr id="122" name="b5"/>
          <p:cNvSpPr/>
          <p:nvPr/>
        </p:nvSpPr>
        <p:spPr>
          <a:xfrm>
            <a:off x="10721520" y="175572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ffb454"/>
                </a:solidFill>
                <a:effectLst/>
                <a:uFillTx/>
                <a:latin typeface="Courier New"/>
                <a:ea typeface="Courier New"/>
              </a:rPr>
              <a:t>ALERTS</a:t>
            </a:r>
            <a:endParaRPr b="0" lang="en-US" sz="839" strike="noStrike" u="none">
              <a:solidFill>
                <a:srgbClr val="ffffff"/>
              </a:solidFill>
              <a:effectLst/>
              <a:uFillTx/>
              <a:latin typeface="Arial"/>
            </a:endParaRPr>
          </a:p>
        </p:txBody>
      </p:sp>
      <p:sp>
        <p:nvSpPr>
          <p:cNvPr id="123" name="b5"/>
          <p:cNvSpPr/>
          <p:nvPr/>
        </p:nvSpPr>
        <p:spPr>
          <a:xfrm>
            <a:off x="10264320" y="3378600"/>
            <a:ext cx="1415520" cy="601560"/>
          </a:xfrm>
          <a:prstGeom prst="roundRect">
            <a:avLst>
              <a:gd name="adj" fmla="val 10606"/>
            </a:avLst>
          </a:prstGeom>
          <a:solidFill>
            <a:srgbClr val="182233"/>
          </a:solidFill>
          <a:ln w="17780">
            <a:solidFill>
              <a:srgbClr val="44c8f5"/>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24" name="b5" descr="preencoded.png"/>
          <p:cNvPicPr/>
          <p:nvPr/>
        </p:nvPicPr>
        <p:blipFill>
          <a:blip r:embed="rId10"/>
          <a:stretch/>
        </p:blipFill>
        <p:spPr>
          <a:xfrm>
            <a:off x="10383120" y="3534120"/>
            <a:ext cx="290880" cy="290880"/>
          </a:xfrm>
          <a:prstGeom prst="rect">
            <a:avLst/>
          </a:prstGeom>
          <a:noFill/>
          <a:ln w="0">
            <a:noFill/>
          </a:ln>
        </p:spPr>
      </p:pic>
      <p:sp>
        <p:nvSpPr>
          <p:cNvPr id="125" name="b5"/>
          <p:cNvSpPr/>
          <p:nvPr/>
        </p:nvSpPr>
        <p:spPr>
          <a:xfrm>
            <a:off x="10721520" y="337860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44c8f5"/>
                </a:solidFill>
                <a:effectLst/>
                <a:uFillTx/>
                <a:latin typeface="Courier New"/>
                <a:ea typeface="Courier New"/>
              </a:rPr>
              <a:t>COMMAND UI</a:t>
            </a:r>
            <a:endParaRPr b="0" lang="en-US" sz="839" strike="noStrike" u="none">
              <a:solidFill>
                <a:srgbClr val="ffffff"/>
              </a:solidFill>
              <a:effectLst/>
              <a:uFillTx/>
              <a:latin typeface="Arial"/>
            </a:endParaRPr>
          </a:p>
        </p:txBody>
      </p:sp>
      <p:sp>
        <p:nvSpPr>
          <p:cNvPr id="126" name="b3"/>
          <p:cNvSpPr/>
          <p:nvPr/>
        </p:nvSpPr>
        <p:spPr>
          <a:xfrm>
            <a:off x="10264320" y="5001840"/>
            <a:ext cx="1415520" cy="601560"/>
          </a:xfrm>
          <a:prstGeom prst="roundRect">
            <a:avLst>
              <a:gd name="adj" fmla="val 10606"/>
            </a:avLst>
          </a:prstGeom>
          <a:solidFill>
            <a:srgbClr val="182233"/>
          </a:solidFill>
          <a:ln w="17780">
            <a:solidFill>
              <a:srgbClr val="ffb454"/>
            </a:solidFill>
            <a:round/>
          </a:ln>
          <a:effectLst>
            <a:outerShdw algn="bl" blurRad="76320" dir="5400000" dist="25560" rotWithShape="0">
              <a:srgbClr val="000000">
                <a:alpha val="40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27" name="b3" descr="preencoded.png"/>
          <p:cNvPicPr/>
          <p:nvPr/>
        </p:nvPicPr>
        <p:blipFill>
          <a:blip r:embed="rId11"/>
          <a:stretch/>
        </p:blipFill>
        <p:spPr>
          <a:xfrm>
            <a:off x="10383120" y="5157360"/>
            <a:ext cx="290880" cy="290880"/>
          </a:xfrm>
          <a:prstGeom prst="rect">
            <a:avLst/>
          </a:prstGeom>
          <a:noFill/>
          <a:ln w="0">
            <a:noFill/>
          </a:ln>
        </p:spPr>
      </p:pic>
      <p:sp>
        <p:nvSpPr>
          <p:cNvPr id="128" name="b3"/>
          <p:cNvSpPr/>
          <p:nvPr/>
        </p:nvSpPr>
        <p:spPr>
          <a:xfrm>
            <a:off x="10721520" y="5001840"/>
            <a:ext cx="903600" cy="6015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839" strike="noStrike" u="none">
                <a:solidFill>
                  <a:srgbClr val="ffb454"/>
                </a:solidFill>
                <a:effectLst/>
                <a:uFillTx/>
                <a:latin typeface="Courier New"/>
                <a:ea typeface="Courier New"/>
              </a:rPr>
              <a:t>CANARY VAULT</a:t>
            </a:r>
            <a:endParaRPr b="0" lang="en-US" sz="839" strike="noStrike" u="none">
              <a:solidFill>
                <a:srgbClr val="ffffff"/>
              </a:solidFill>
              <a:effectLst/>
              <a:uFillTx/>
              <a:latin typeface="Arial"/>
            </a:endParaRPr>
          </a:p>
        </p:txBody>
      </p:sp>
      <p:sp>
        <p:nvSpPr>
          <p:cNvPr id="129" name="b5"/>
          <p:cNvSpPr/>
          <p:nvPr/>
        </p:nvSpPr>
        <p:spPr>
          <a:xfrm>
            <a:off x="548640" y="5897880"/>
            <a:ext cx="10971000" cy="36396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100" strike="noStrike" u="none">
                <a:solidFill>
                  <a:srgbClr val="ffb454"/>
                </a:solidFill>
                <a:effectLst/>
                <a:uFillTx/>
                <a:latin typeface="Courier New"/>
                <a:ea typeface="Courier New"/>
              </a:rPr>
              <a:t>URL in  </a:t>
            </a:r>
            <a:r>
              <a:rPr b="1" lang="en-US" sz="1100" strike="noStrike" u="none">
                <a:solidFill>
                  <a:srgbClr val="2ee6a6"/>
                </a:solidFill>
                <a:effectLst/>
                <a:uFillTx/>
                <a:latin typeface="Courier New"/>
                <a:ea typeface="Courier New"/>
              </a:rPr>
              <a:t>→  attacker intelligence out  </a:t>
            </a:r>
            <a:r>
              <a:rPr b="1" lang="en-US" sz="1100" strike="noStrike" u="none">
                <a:solidFill>
                  <a:srgbClr val="93a0b4"/>
                </a:solidFill>
                <a:effectLst/>
                <a:uFillTx/>
                <a:latin typeface="Courier New"/>
                <a:ea typeface="Courier New"/>
              </a:rPr>
              <a:t>· air-gapped: never phones home</a:t>
            </a:r>
            <a:endParaRPr b="0" lang="en-US" sz="1100" strike="noStrike" u="none">
              <a:solidFill>
                <a:srgbClr val="ffffff"/>
              </a:solidFill>
              <a:effectLst/>
              <a:uFillTx/>
              <a:latin typeface="Arial"/>
            </a:endParaRPr>
          </a:p>
        </p:txBody>
      </p:sp>
      <p:sp>
        <p:nvSpPr>
          <p:cNvPr id="130" name="Shape 36"/>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131" name="Text 37"/>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132" name="Text 38"/>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TLP:CLEAR</a:t>
            </a:r>
            <a:endParaRPr b="0" lang="en-US" sz="850" strike="noStrike" u="none">
              <a:solidFill>
                <a:srgbClr val="ffffff"/>
              </a:solidFill>
              <a:effectLst/>
              <a:uFillTx/>
              <a:latin typeface="Arial"/>
            </a:endParaRPr>
          </a:p>
        </p:txBody>
      </p:sp>
      <p:sp>
        <p:nvSpPr>
          <p:cNvPr id="133" name="Text 39"/>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06</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134" name="Text 2"/>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93a0b4"/>
                </a:solidFill>
                <a:effectLst/>
                <a:uFillTx/>
                <a:latin typeface="Courier New"/>
                <a:ea typeface="Courier New"/>
              </a:rPr>
              <a:t>play animation</a:t>
            </a:r>
            <a:endParaRPr b="0" lang="en-US" sz="1300" strike="noStrike" u="none">
              <a:solidFill>
                <a:srgbClr val="ffffff"/>
              </a:solidFill>
              <a:effectLst/>
              <a:uFillTx/>
              <a:latin typeface="Arial"/>
            </a:endParaRPr>
          </a:p>
        </p:txBody>
      </p:sp>
      <p:sp>
        <p:nvSpPr>
          <p:cNvPr id="135" name="Text 3"/>
          <p:cNvSpPr/>
          <p:nvPr/>
        </p:nvSpPr>
        <p:spPr>
          <a:xfrm>
            <a:off x="548640" y="1005840"/>
            <a:ext cx="11062440" cy="54684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endParaRPr b="0" lang="en-US" sz="1800" strike="noStrike" u="none">
              <a:solidFill>
                <a:srgbClr val="ffffff"/>
              </a:solidFill>
              <a:effectLst/>
              <a:uFillTx/>
              <a:latin typeface="Arial"/>
            </a:endParaRPr>
          </a:p>
        </p:txBody>
      </p:sp>
      <p:sp>
        <p:nvSpPr>
          <p:cNvPr id="136" name="Shape 1"/>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137" name="Text 8"/>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138" name="Text 21"/>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Pass the Salt 2026 · TLP:CLEAR</a:t>
            </a:r>
            <a:endParaRPr b="0" lang="en-US" sz="850" strike="noStrike" u="none">
              <a:solidFill>
                <a:srgbClr val="ffffff"/>
              </a:solidFill>
              <a:effectLst/>
              <a:uFillTx/>
              <a:latin typeface="Arial"/>
            </a:endParaRPr>
          </a:p>
        </p:txBody>
      </p:sp>
      <p:sp>
        <p:nvSpPr>
          <p:cNvPr id="139" name="Text 22"/>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06</a:t>
            </a:r>
            <a:endParaRPr b="0" lang="en-US" sz="900" strike="noStrike" u="none">
              <a:solidFill>
                <a:srgbClr val="ffffff"/>
              </a:solidFill>
              <a:effectLst/>
              <a:uFillTx/>
              <a:latin typeface="Arial"/>
            </a:endParaRPr>
          </a:p>
        </p:txBody>
      </p:sp>
      <p:pic>
        <p:nvPicPr>
          <p:cNvPr id="140" name="" descr="">
            <a:hlinkClick r:id="" action="ppaction://media"/>
          </p:cNvPr>
          <p:cNvPicPr/>
          <p:nvPr>
            <a:videoFile r:link="rId1"/>
            <p:extLst>
              <p:ext uri="{DAA4B4D4-6D71-4841-9C94-3DE7FCFB9230}">
                <p14:media r:embed="rId2"/>
              </p:ext>
            </p:extLst>
          </p:nvPr>
        </p:nvPicPr>
        <p:blipFill>
          <a:blip r:embed="rId3"/>
          <a:stretch>
            <a:fillRect/>
          </a:stretch>
        </p:blipFill>
        <p:spPr>
          <a:xfrm>
            <a:off x="685800" y="228600"/>
            <a:ext cx="10890360" cy="612540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video>
              <p:cMediaNode>
                <p:cTn>
                  <p:stCondLst>
                    <p:cond delay="indefinite"/>
                  </p:stCondLst>
                </p:cTn>
                <p:tgtEl>
                  <p:spTgt spid="140"/>
                </p:tgtEl>
              </p:cMediaNode>
            </p:video>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141"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[bait] canary-identities --unique-per-url</a:t>
            </a:r>
            <a:endParaRPr b="0" lang="en-US" sz="1300" strike="noStrike" u="none">
              <a:solidFill>
                <a:srgbClr val="ffffff"/>
              </a:solidFill>
              <a:effectLst/>
              <a:uFillTx/>
              <a:latin typeface="Arial"/>
            </a:endParaRPr>
          </a:p>
        </p:txBody>
      </p:sp>
      <p:sp>
        <p:nvSpPr>
          <p:cNvPr id="142" name="Text 1"/>
          <p:cNvSpPr/>
          <p:nvPr/>
        </p:nvSpPr>
        <p:spPr>
          <a:xfrm>
            <a:off x="548640" y="118872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4000" strike="noStrike" u="none">
                <a:solidFill>
                  <a:srgbClr val="e8eef6"/>
                </a:solidFill>
                <a:effectLst/>
                <a:uFillTx/>
                <a:latin typeface="Arial"/>
                <a:ea typeface="Arial"/>
              </a:rPr>
              <a:t>Meet Margaux. She isn't real.</a:t>
            </a:r>
            <a:endParaRPr b="0" lang="en-US" sz="4000" strike="noStrike" u="none">
              <a:solidFill>
                <a:srgbClr val="ffffff"/>
              </a:solidFill>
              <a:effectLst/>
              <a:uFillTx/>
              <a:latin typeface="Arial"/>
            </a:endParaRPr>
          </a:p>
        </p:txBody>
      </p:sp>
      <p:sp>
        <p:nvSpPr>
          <p:cNvPr id="143" name="Shape 2"/>
          <p:cNvSpPr/>
          <p:nvPr/>
        </p:nvSpPr>
        <p:spPr>
          <a:xfrm>
            <a:off x="10881360" y="457200"/>
            <a:ext cx="711360" cy="711360"/>
          </a:xfrm>
          <a:prstGeom prst="roundRect">
            <a:avLst>
              <a:gd name="adj" fmla="val 15385"/>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44" name="Image 0" descr="preencoded.png"/>
          <p:cNvPicPr/>
          <p:nvPr/>
        </p:nvPicPr>
        <p:blipFill>
          <a:blip r:embed="rId1"/>
          <a:stretch/>
        </p:blipFill>
        <p:spPr>
          <a:xfrm>
            <a:off x="11023920" y="599760"/>
            <a:ext cx="426240" cy="426240"/>
          </a:xfrm>
          <a:prstGeom prst="rect">
            <a:avLst/>
          </a:prstGeom>
          <a:noFill/>
          <a:ln w="0">
            <a:noFill/>
          </a:ln>
        </p:spPr>
      </p:pic>
      <p:sp>
        <p:nvSpPr>
          <p:cNvPr id="145" name="b1"/>
          <p:cNvSpPr/>
          <p:nvPr/>
        </p:nvSpPr>
        <p:spPr>
          <a:xfrm>
            <a:off x="548640" y="2468880"/>
            <a:ext cx="365580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46" name="b1"/>
          <p:cNvSpPr/>
          <p:nvPr/>
        </p:nvSpPr>
        <p:spPr>
          <a:xfrm>
            <a:off x="548640" y="2615040"/>
            <a:ext cx="365580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b084ff"/>
                </a:solidFill>
                <a:effectLst/>
                <a:uFillTx/>
                <a:latin typeface="Arial"/>
                <a:ea typeface="Arial"/>
              </a:rPr>
              <a:t>~1.9M</a:t>
            </a:r>
            <a:endParaRPr b="0" lang="en-US" sz="4200" strike="noStrike" u="none">
              <a:solidFill>
                <a:srgbClr val="ffffff"/>
              </a:solidFill>
              <a:effectLst/>
              <a:uFillTx/>
              <a:latin typeface="Arial"/>
            </a:endParaRPr>
          </a:p>
        </p:txBody>
      </p:sp>
      <p:sp>
        <p:nvSpPr>
          <p:cNvPr id="147" name="b1"/>
          <p:cNvSpPr/>
          <p:nvPr/>
        </p:nvSpPr>
        <p:spPr>
          <a:xfrm>
            <a:off x="640080" y="3429000"/>
            <a:ext cx="34729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identities in the pool</a:t>
            </a:r>
            <a:endParaRPr b="0" lang="en-US" sz="1050" strike="noStrike" u="none">
              <a:solidFill>
                <a:srgbClr val="ffffff"/>
              </a:solidFill>
              <a:effectLst/>
              <a:uFillTx/>
              <a:latin typeface="Arial"/>
            </a:endParaRPr>
          </a:p>
        </p:txBody>
      </p:sp>
      <p:sp>
        <p:nvSpPr>
          <p:cNvPr id="148" name="b1"/>
          <p:cNvSpPr/>
          <p:nvPr/>
        </p:nvSpPr>
        <p:spPr>
          <a:xfrm>
            <a:off x="4316040" y="2468880"/>
            <a:ext cx="365580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49" name="b1"/>
          <p:cNvSpPr/>
          <p:nvPr/>
        </p:nvSpPr>
        <p:spPr>
          <a:xfrm>
            <a:off x="4316040" y="2615040"/>
            <a:ext cx="365580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2ee6a6"/>
                </a:solidFill>
                <a:effectLst/>
                <a:uFillTx/>
                <a:latin typeface="Arial"/>
                <a:ea typeface="Arial"/>
              </a:rPr>
              <a:t>83,775</a:t>
            </a:r>
            <a:endParaRPr b="0" lang="en-US" sz="4200" strike="noStrike" u="none">
              <a:solidFill>
                <a:srgbClr val="ffffff"/>
              </a:solidFill>
              <a:effectLst/>
              <a:uFillTx/>
              <a:latin typeface="Arial"/>
            </a:endParaRPr>
          </a:p>
        </p:txBody>
      </p:sp>
      <p:sp>
        <p:nvSpPr>
          <p:cNvPr id="150" name="b1"/>
          <p:cNvSpPr/>
          <p:nvPr/>
        </p:nvSpPr>
        <p:spPr>
          <a:xfrm>
            <a:off x="4407480" y="3429000"/>
            <a:ext cx="34729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canaries planted (3 months)</a:t>
            </a:r>
            <a:endParaRPr b="0" lang="en-US" sz="1050" strike="noStrike" u="none">
              <a:solidFill>
                <a:srgbClr val="ffffff"/>
              </a:solidFill>
              <a:effectLst/>
              <a:uFillTx/>
              <a:latin typeface="Arial"/>
            </a:endParaRPr>
          </a:p>
        </p:txBody>
      </p:sp>
      <p:sp>
        <p:nvSpPr>
          <p:cNvPr id="151" name="b1"/>
          <p:cNvSpPr/>
          <p:nvPr/>
        </p:nvSpPr>
        <p:spPr>
          <a:xfrm>
            <a:off x="8092440" y="2468880"/>
            <a:ext cx="351864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52" name="b1"/>
          <p:cNvSpPr/>
          <p:nvPr/>
        </p:nvSpPr>
        <p:spPr>
          <a:xfrm>
            <a:off x="8092440" y="2615040"/>
            <a:ext cx="351864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44c8f5"/>
                </a:solidFill>
                <a:effectLst/>
                <a:uFillTx/>
                <a:latin typeface="Arial"/>
                <a:ea typeface="Arial"/>
              </a:rPr>
              <a:t>1 / URL</a:t>
            </a:r>
            <a:endParaRPr b="0" lang="en-US" sz="4200" strike="noStrike" u="none">
              <a:solidFill>
                <a:srgbClr val="ffffff"/>
              </a:solidFill>
              <a:effectLst/>
              <a:uFillTx/>
              <a:latin typeface="Arial"/>
            </a:endParaRPr>
          </a:p>
        </p:txBody>
      </p:sp>
      <p:sp>
        <p:nvSpPr>
          <p:cNvPr id="153" name="b1"/>
          <p:cNvSpPr/>
          <p:nvPr/>
        </p:nvSpPr>
        <p:spPr>
          <a:xfrm>
            <a:off x="8183880" y="3429000"/>
            <a:ext cx="33357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a hit names its source</a:t>
            </a:r>
            <a:endParaRPr b="0" lang="en-US" sz="1050" strike="noStrike" u="none">
              <a:solidFill>
                <a:srgbClr val="ffffff"/>
              </a:solidFill>
              <a:effectLst/>
              <a:uFillTx/>
              <a:latin typeface="Arial"/>
            </a:endParaRPr>
          </a:p>
        </p:txBody>
      </p:sp>
      <p:sp>
        <p:nvSpPr>
          <p:cNvPr id="154" name="b2"/>
          <p:cNvSpPr/>
          <p:nvPr/>
        </p:nvSpPr>
        <p:spPr>
          <a:xfrm>
            <a:off x="548640" y="4160520"/>
            <a:ext cx="11089800" cy="1095480"/>
          </a:xfrm>
          <a:prstGeom prst="roundRect">
            <a:avLst>
              <a:gd name="adj" fmla="val 6667"/>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55" name="b2"/>
          <p:cNvSpPr/>
          <p:nvPr/>
        </p:nvSpPr>
        <p:spPr>
          <a:xfrm>
            <a:off x="804600" y="4306680"/>
            <a:ext cx="10577880" cy="38232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i="1" lang="en-US" sz="1300" strike="noStrike" u="none">
                <a:solidFill>
                  <a:srgbClr val="93a0b4"/>
                </a:solidFill>
                <a:effectLst/>
                <a:uFillTx/>
                <a:latin typeface="Courier New"/>
                <a:ea typeface="Courier New"/>
              </a:rPr>
              <a:t>most honeypots tell you THAT you were attacked.</a:t>
            </a:r>
            <a:endParaRPr b="0" lang="en-US" sz="1300" strike="noStrike" u="none">
              <a:solidFill>
                <a:srgbClr val="ffffff"/>
              </a:solidFill>
              <a:effectLst/>
              <a:uFillTx/>
              <a:latin typeface="Arial"/>
            </a:endParaRPr>
          </a:p>
        </p:txBody>
      </p:sp>
      <p:sp>
        <p:nvSpPr>
          <p:cNvPr id="156" name="b2"/>
          <p:cNvSpPr/>
          <p:nvPr/>
        </p:nvSpPr>
        <p:spPr>
          <a:xfrm>
            <a:off x="804600" y="4709160"/>
            <a:ext cx="10577880" cy="45540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1" lang="en-US" sz="1700" strike="noStrike" u="none">
                <a:solidFill>
                  <a:srgbClr val="5bffc4"/>
                </a:solidFill>
                <a:effectLst/>
                <a:uFillTx/>
                <a:latin typeface="Arial"/>
                <a:ea typeface="Arial"/>
              </a:rPr>
              <a:t>The canary gambit tells you WHICH page sold you out — by name.</a:t>
            </a:r>
            <a:endParaRPr b="0" lang="en-US" sz="1700" strike="noStrike" u="none">
              <a:solidFill>
                <a:srgbClr val="ffffff"/>
              </a:solidFill>
              <a:effectLst/>
              <a:uFillTx/>
              <a:latin typeface="Arial"/>
            </a:endParaRPr>
          </a:p>
        </p:txBody>
      </p:sp>
      <p:sp>
        <p:nvSpPr>
          <p:cNvPr id="157" name="b3"/>
          <p:cNvSpPr/>
          <p:nvPr/>
        </p:nvSpPr>
        <p:spPr>
          <a:xfrm>
            <a:off x="548640" y="5577840"/>
            <a:ext cx="4076280" cy="601560"/>
          </a:xfrm>
          <a:prstGeom prst="roundRect">
            <a:avLst>
              <a:gd name="adj" fmla="val 9091"/>
            </a:avLst>
          </a:prstGeom>
          <a:solidFill>
            <a:srgbClr val="0e1420"/>
          </a:solidFill>
          <a:ln w="34925">
            <a:solidFill>
              <a:srgbClr val="2ee6a6"/>
            </a:solidFill>
            <a:round/>
          </a:ln>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58" name="b3"/>
          <p:cNvSpPr/>
          <p:nvPr/>
        </p:nvSpPr>
        <p:spPr>
          <a:xfrm>
            <a:off x="548640" y="5577840"/>
            <a:ext cx="4076280" cy="6015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600" spc="99" strike="noStrike" u="none">
                <a:solidFill>
                  <a:srgbClr val="2ee6a6"/>
                </a:solidFill>
                <a:effectLst/>
                <a:uFillTx/>
                <a:latin typeface="Courier New"/>
                <a:ea typeface="Courier New"/>
              </a:rPr>
              <a:t>UNAMBIGUOUS ATTRIBUTION</a:t>
            </a:r>
            <a:endParaRPr b="0" lang="en-US" sz="1600" strike="noStrike" u="none">
              <a:solidFill>
                <a:srgbClr val="ffffff"/>
              </a:solidFill>
              <a:effectLst/>
              <a:uFillTx/>
              <a:latin typeface="Arial"/>
            </a:endParaRPr>
          </a:p>
        </p:txBody>
      </p:sp>
      <p:sp>
        <p:nvSpPr>
          <p:cNvPr id="159" name="Shape 17"/>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160" name="Text 18"/>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161" name="Text 19"/>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PILLAR · BAIT</a:t>
            </a:r>
            <a:endParaRPr b="0" lang="en-US" sz="850" strike="noStrike" u="none">
              <a:solidFill>
                <a:srgbClr val="ffffff"/>
              </a:solidFill>
              <a:effectLst/>
              <a:uFillTx/>
              <a:latin typeface="Arial"/>
            </a:endParaRPr>
          </a:p>
        </p:txBody>
      </p:sp>
      <p:sp>
        <p:nvSpPr>
          <p:cNvPr id="162" name="Text 20"/>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07</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a0e16"/>
        </a:solidFill>
      </p:bgPr>
    </p:bg>
    <p:spTree>
      <p:nvGrpSpPr>
        <p:cNvPr id="1" name=""/>
        <p:cNvGrpSpPr/>
        <p:nvPr/>
      </p:nvGrpSpPr>
      <p:grpSpPr>
        <a:xfrm>
          <a:off x="0" y="0"/>
          <a:ext cx="0" cy="0"/>
          <a:chOff x="0" y="0"/>
          <a:chExt cx="0" cy="0"/>
        </a:xfrm>
      </p:grpSpPr>
      <p:sp>
        <p:nvSpPr>
          <p:cNvPr id="163" name="Text 0"/>
          <p:cNvSpPr/>
          <p:nvPr/>
        </p:nvSpPr>
        <p:spPr>
          <a:xfrm>
            <a:off x="567000" y="384120"/>
            <a:ext cx="10971000" cy="3092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pc="99" strike="noStrike" u="none">
                <a:solidFill>
                  <a:srgbClr val="2ee6a6"/>
                </a:solidFill>
                <a:effectLst/>
                <a:uFillTx/>
                <a:latin typeface="Courier New"/>
                <a:ea typeface="Courier New"/>
              </a:rPr>
              <a:t>&gt; </a:t>
            </a:r>
            <a:r>
              <a:rPr b="0" lang="en-US" sz="1300" spc="99" strike="noStrike" u="none">
                <a:solidFill>
                  <a:srgbClr val="b084ff"/>
                </a:solidFill>
                <a:effectLst/>
                <a:uFillTx/>
                <a:latin typeface="Courier New"/>
                <a:ea typeface="Courier New"/>
              </a:rPr>
              <a:t>[score] ensemble --calibrated --explainable</a:t>
            </a:r>
            <a:endParaRPr b="0" lang="en-US" sz="1300" strike="noStrike" u="none">
              <a:solidFill>
                <a:srgbClr val="ffffff"/>
              </a:solidFill>
              <a:effectLst/>
              <a:uFillTx/>
              <a:latin typeface="Arial"/>
            </a:endParaRPr>
          </a:p>
        </p:txBody>
      </p:sp>
      <p:sp>
        <p:nvSpPr>
          <p:cNvPr id="164" name="Text 1"/>
          <p:cNvSpPr/>
          <p:nvPr/>
        </p:nvSpPr>
        <p:spPr>
          <a:xfrm>
            <a:off x="548640" y="1097280"/>
            <a:ext cx="11062440" cy="912600"/>
          </a:xfrm>
          <a:prstGeom prst="rect">
            <a:avLst/>
          </a:prstGeom>
          <a:noFill/>
          <a:ln w="0">
            <a:noFill/>
          </a:ln>
        </p:spPr>
        <p:style>
          <a:lnRef idx="0"/>
          <a:fillRef idx="0"/>
          <a:effectRef idx="0"/>
          <a:fontRef idx="minor"/>
        </p:style>
        <p:txBody>
          <a:bodyPr lIns="0" rIns="0" tIns="0" bIns="0" anchor="ctr">
            <a:noAutofit/>
          </a:bodyPr>
          <a:p>
            <a:pPr defTabSz="914400">
              <a:lnSpc>
                <a:spcPct val="95000"/>
              </a:lnSpc>
              <a:tabLst>
                <a:tab algn="l" pos="0"/>
              </a:tabLst>
            </a:pPr>
            <a:r>
              <a:rPr b="1" lang="en-US" sz="3200" strike="noStrike" u="none">
                <a:solidFill>
                  <a:srgbClr val="e8eef6"/>
                </a:solidFill>
                <a:effectLst/>
                <a:uFillTx/>
                <a:latin typeface="Arial"/>
                <a:ea typeface="Arial"/>
              </a:rPr>
              <a:t>Is this URL evil? Ask the committee.</a:t>
            </a:r>
            <a:endParaRPr b="0" lang="en-US" sz="3200" strike="noStrike" u="none">
              <a:solidFill>
                <a:srgbClr val="ffffff"/>
              </a:solidFill>
              <a:effectLst/>
              <a:uFillTx/>
              <a:latin typeface="Arial"/>
            </a:endParaRPr>
          </a:p>
        </p:txBody>
      </p:sp>
      <p:sp>
        <p:nvSpPr>
          <p:cNvPr id="165" name="Shape 2"/>
          <p:cNvSpPr/>
          <p:nvPr/>
        </p:nvSpPr>
        <p:spPr>
          <a:xfrm>
            <a:off x="10881360" y="457200"/>
            <a:ext cx="711360" cy="711360"/>
          </a:xfrm>
          <a:prstGeom prst="roundRect">
            <a:avLst>
              <a:gd name="adj" fmla="val 15385"/>
            </a:avLst>
          </a:prstGeom>
          <a:solidFill>
            <a:srgbClr val="182233"/>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pic>
        <p:nvPicPr>
          <p:cNvPr id="166" name="Image 0" descr="preencoded.png"/>
          <p:cNvPicPr/>
          <p:nvPr/>
        </p:nvPicPr>
        <p:blipFill>
          <a:blip r:embed="rId1"/>
          <a:stretch/>
        </p:blipFill>
        <p:spPr>
          <a:xfrm>
            <a:off x="11023920" y="599760"/>
            <a:ext cx="426240" cy="426240"/>
          </a:xfrm>
          <a:prstGeom prst="rect">
            <a:avLst/>
          </a:prstGeom>
          <a:noFill/>
          <a:ln w="0">
            <a:noFill/>
          </a:ln>
        </p:spPr>
      </p:pic>
      <p:sp>
        <p:nvSpPr>
          <p:cNvPr id="167" name="b1"/>
          <p:cNvSpPr/>
          <p:nvPr/>
        </p:nvSpPr>
        <p:spPr>
          <a:xfrm>
            <a:off x="548640" y="2286000"/>
            <a:ext cx="1827000" cy="1049760"/>
          </a:xfrm>
          <a:prstGeom prst="roundRect">
            <a:avLst>
              <a:gd name="adj" fmla="val 6957"/>
            </a:avLst>
          </a:prstGeom>
          <a:solidFill>
            <a:srgbClr val="182233"/>
          </a:solidFill>
          <a:ln w="12700">
            <a:solidFill>
              <a:srgbClr val="44c8f5"/>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68" name="b1"/>
          <p:cNvSpPr/>
          <p:nvPr/>
        </p:nvSpPr>
        <p:spPr>
          <a:xfrm>
            <a:off x="548640" y="2395800"/>
            <a:ext cx="1827000" cy="40968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44c8f5"/>
                </a:solidFill>
                <a:effectLst/>
                <a:uFillTx/>
                <a:latin typeface="Arial"/>
                <a:ea typeface="Arial"/>
              </a:rPr>
              <a:t>LightGBM</a:t>
            </a:r>
            <a:endParaRPr b="0" lang="en-US" sz="1300" strike="noStrike" u="none">
              <a:solidFill>
                <a:srgbClr val="ffffff"/>
              </a:solidFill>
              <a:effectLst/>
              <a:uFillTx/>
              <a:latin typeface="Arial"/>
            </a:endParaRPr>
          </a:p>
        </p:txBody>
      </p:sp>
      <p:sp>
        <p:nvSpPr>
          <p:cNvPr id="169" name="b1"/>
          <p:cNvSpPr/>
          <p:nvPr/>
        </p:nvSpPr>
        <p:spPr>
          <a:xfrm>
            <a:off x="548640" y="2816280"/>
            <a:ext cx="1827000" cy="3639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900" strike="noStrike" u="none">
                <a:solidFill>
                  <a:srgbClr val="93a0b4"/>
                </a:solidFill>
                <a:effectLst/>
                <a:uFillTx/>
                <a:latin typeface="Courier New"/>
                <a:ea typeface="Courier New"/>
              </a:rPr>
              <a:t>URL lexical</a:t>
            </a:r>
            <a:endParaRPr b="0" lang="en-US" sz="900" strike="noStrike" u="none">
              <a:solidFill>
                <a:srgbClr val="ffffff"/>
              </a:solidFill>
              <a:effectLst/>
              <a:uFillTx/>
              <a:latin typeface="Arial"/>
            </a:endParaRPr>
          </a:p>
        </p:txBody>
      </p:sp>
      <p:sp>
        <p:nvSpPr>
          <p:cNvPr id="170" name="b1"/>
          <p:cNvSpPr/>
          <p:nvPr/>
        </p:nvSpPr>
        <p:spPr>
          <a:xfrm>
            <a:off x="2541960" y="2286000"/>
            <a:ext cx="1827000" cy="1049760"/>
          </a:xfrm>
          <a:prstGeom prst="roundRect">
            <a:avLst>
              <a:gd name="adj" fmla="val 6957"/>
            </a:avLst>
          </a:prstGeom>
          <a:solidFill>
            <a:srgbClr val="182233"/>
          </a:solidFill>
          <a:ln w="12700">
            <a:solidFill>
              <a:srgbClr val="ffb454"/>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71" name="b1"/>
          <p:cNvSpPr/>
          <p:nvPr/>
        </p:nvSpPr>
        <p:spPr>
          <a:xfrm>
            <a:off x="2541960" y="2395800"/>
            <a:ext cx="1827000" cy="40968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ffb454"/>
                </a:solidFill>
                <a:effectLst/>
                <a:uFillTx/>
                <a:latin typeface="Arial"/>
                <a:ea typeface="Arial"/>
              </a:rPr>
              <a:t>char-TCN</a:t>
            </a:r>
            <a:endParaRPr b="0" lang="en-US" sz="1300" strike="noStrike" u="none">
              <a:solidFill>
                <a:srgbClr val="ffffff"/>
              </a:solidFill>
              <a:effectLst/>
              <a:uFillTx/>
              <a:latin typeface="Arial"/>
            </a:endParaRPr>
          </a:p>
        </p:txBody>
      </p:sp>
      <p:sp>
        <p:nvSpPr>
          <p:cNvPr id="172" name="b1"/>
          <p:cNvSpPr/>
          <p:nvPr/>
        </p:nvSpPr>
        <p:spPr>
          <a:xfrm>
            <a:off x="2541960" y="2816280"/>
            <a:ext cx="1827000" cy="3639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900" strike="noStrike" u="none">
                <a:solidFill>
                  <a:srgbClr val="93a0b4"/>
                </a:solidFill>
                <a:effectLst/>
                <a:uFillTx/>
                <a:latin typeface="Courier New"/>
                <a:ea typeface="Courier New"/>
              </a:rPr>
              <a:t>char sequence</a:t>
            </a:r>
            <a:endParaRPr b="0" lang="en-US" sz="900" strike="noStrike" u="none">
              <a:solidFill>
                <a:srgbClr val="ffffff"/>
              </a:solidFill>
              <a:effectLst/>
              <a:uFillTx/>
              <a:latin typeface="Arial"/>
            </a:endParaRPr>
          </a:p>
        </p:txBody>
      </p:sp>
      <p:sp>
        <p:nvSpPr>
          <p:cNvPr id="173" name="b1"/>
          <p:cNvSpPr/>
          <p:nvPr/>
        </p:nvSpPr>
        <p:spPr>
          <a:xfrm>
            <a:off x="4535280" y="2286000"/>
            <a:ext cx="1827000" cy="1049760"/>
          </a:xfrm>
          <a:prstGeom prst="roundRect">
            <a:avLst>
              <a:gd name="adj" fmla="val 6957"/>
            </a:avLst>
          </a:prstGeom>
          <a:solidFill>
            <a:srgbClr val="182233"/>
          </a:solidFill>
          <a:ln w="12700">
            <a:solidFill>
              <a:srgbClr val="b084ff"/>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74" name="b1"/>
          <p:cNvSpPr/>
          <p:nvPr/>
        </p:nvSpPr>
        <p:spPr>
          <a:xfrm>
            <a:off x="4535280" y="2395800"/>
            <a:ext cx="1827000" cy="40968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b084ff"/>
                </a:solidFill>
                <a:effectLst/>
                <a:uFillTx/>
                <a:latin typeface="Arial"/>
                <a:ea typeface="Arial"/>
              </a:rPr>
              <a:t>Transformer</a:t>
            </a:r>
            <a:endParaRPr b="0" lang="en-US" sz="1300" strike="noStrike" u="none">
              <a:solidFill>
                <a:srgbClr val="ffffff"/>
              </a:solidFill>
              <a:effectLst/>
              <a:uFillTx/>
              <a:latin typeface="Arial"/>
            </a:endParaRPr>
          </a:p>
        </p:txBody>
      </p:sp>
      <p:sp>
        <p:nvSpPr>
          <p:cNvPr id="175" name="b1"/>
          <p:cNvSpPr/>
          <p:nvPr/>
        </p:nvSpPr>
        <p:spPr>
          <a:xfrm>
            <a:off x="4535280" y="2816280"/>
            <a:ext cx="1827000" cy="3639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900" strike="noStrike" u="none">
                <a:solidFill>
                  <a:srgbClr val="93a0b4"/>
                </a:solidFill>
                <a:effectLst/>
                <a:uFillTx/>
                <a:latin typeface="Courier New"/>
                <a:ea typeface="Courier New"/>
              </a:rPr>
              <a:t>token context</a:t>
            </a:r>
            <a:endParaRPr b="0" lang="en-US" sz="900" strike="noStrike" u="none">
              <a:solidFill>
                <a:srgbClr val="ffffff"/>
              </a:solidFill>
              <a:effectLst/>
              <a:uFillTx/>
              <a:latin typeface="Arial"/>
            </a:endParaRPr>
          </a:p>
        </p:txBody>
      </p:sp>
      <p:sp>
        <p:nvSpPr>
          <p:cNvPr id="176" name="b1"/>
          <p:cNvSpPr/>
          <p:nvPr/>
        </p:nvSpPr>
        <p:spPr>
          <a:xfrm>
            <a:off x="6528960" y="2286000"/>
            <a:ext cx="1827000" cy="1049760"/>
          </a:xfrm>
          <a:prstGeom prst="roundRect">
            <a:avLst>
              <a:gd name="adj" fmla="val 6957"/>
            </a:avLst>
          </a:prstGeom>
          <a:solidFill>
            <a:srgbClr val="182233"/>
          </a:solidFill>
          <a:ln w="12700">
            <a:solidFill>
              <a:srgbClr val="2ee6a6"/>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77" name="b1"/>
          <p:cNvSpPr/>
          <p:nvPr/>
        </p:nvSpPr>
        <p:spPr>
          <a:xfrm>
            <a:off x="6528960" y="2395800"/>
            <a:ext cx="1827000" cy="40968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2ee6a6"/>
                </a:solidFill>
                <a:effectLst/>
                <a:uFillTx/>
                <a:latin typeface="Arial"/>
                <a:ea typeface="Arial"/>
              </a:rPr>
              <a:t>HTML model</a:t>
            </a:r>
            <a:endParaRPr b="0" lang="en-US" sz="1300" strike="noStrike" u="none">
              <a:solidFill>
                <a:srgbClr val="ffffff"/>
              </a:solidFill>
              <a:effectLst/>
              <a:uFillTx/>
              <a:latin typeface="Arial"/>
            </a:endParaRPr>
          </a:p>
        </p:txBody>
      </p:sp>
      <p:sp>
        <p:nvSpPr>
          <p:cNvPr id="178" name="b1"/>
          <p:cNvSpPr/>
          <p:nvPr/>
        </p:nvSpPr>
        <p:spPr>
          <a:xfrm>
            <a:off x="6528960" y="2816280"/>
            <a:ext cx="1827000" cy="3639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900" strike="noStrike" u="none">
                <a:solidFill>
                  <a:srgbClr val="93a0b4"/>
                </a:solidFill>
                <a:effectLst/>
                <a:uFillTx/>
                <a:latin typeface="Courier New"/>
                <a:ea typeface="Courier New"/>
              </a:rPr>
              <a:t>rendered DOM</a:t>
            </a:r>
            <a:endParaRPr b="0" lang="en-US" sz="900" strike="noStrike" u="none">
              <a:solidFill>
                <a:srgbClr val="ffffff"/>
              </a:solidFill>
              <a:effectLst/>
              <a:uFillTx/>
              <a:latin typeface="Arial"/>
            </a:endParaRPr>
          </a:p>
        </p:txBody>
      </p:sp>
      <p:sp>
        <p:nvSpPr>
          <p:cNvPr id="179" name="b2"/>
          <p:cNvSpPr/>
          <p:nvPr/>
        </p:nvSpPr>
        <p:spPr>
          <a:xfrm>
            <a:off x="8229600" y="2286000"/>
            <a:ext cx="455400" cy="10497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2600" strike="noStrike" u="none">
                <a:solidFill>
                  <a:srgbClr val="5e6b7e"/>
                </a:solidFill>
                <a:effectLst/>
                <a:uFillTx/>
                <a:latin typeface="Arial"/>
                <a:ea typeface="Arial"/>
              </a:rPr>
              <a:t>→</a:t>
            </a:r>
            <a:endParaRPr b="0" lang="en-US" sz="2600" strike="noStrike" u="none">
              <a:solidFill>
                <a:srgbClr val="ffffff"/>
              </a:solidFill>
              <a:effectLst/>
              <a:uFillTx/>
              <a:latin typeface="Arial"/>
            </a:endParaRPr>
          </a:p>
        </p:txBody>
      </p:sp>
      <p:sp>
        <p:nvSpPr>
          <p:cNvPr id="180" name="b2"/>
          <p:cNvSpPr/>
          <p:nvPr/>
        </p:nvSpPr>
        <p:spPr>
          <a:xfrm>
            <a:off x="8732520" y="2286000"/>
            <a:ext cx="2878560" cy="1049760"/>
          </a:xfrm>
          <a:prstGeom prst="roundRect">
            <a:avLst>
              <a:gd name="adj" fmla="val 6957"/>
            </a:avLst>
          </a:prstGeom>
          <a:solidFill>
            <a:srgbClr val="182233"/>
          </a:solidFill>
          <a:ln w="12700">
            <a:solidFill>
              <a:srgbClr val="5bffc4"/>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81" name="b2"/>
          <p:cNvSpPr/>
          <p:nvPr/>
        </p:nvSpPr>
        <p:spPr>
          <a:xfrm>
            <a:off x="8732520" y="2377440"/>
            <a:ext cx="2878560" cy="3639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1300" strike="noStrike" u="none">
                <a:solidFill>
                  <a:srgbClr val="5bffc4"/>
                </a:solidFill>
                <a:effectLst/>
                <a:uFillTx/>
                <a:latin typeface="Arial"/>
                <a:ea typeface="Arial"/>
              </a:rPr>
              <a:t>META-COMBINER</a:t>
            </a:r>
            <a:endParaRPr b="0" lang="en-US" sz="1300" strike="noStrike" u="none">
              <a:solidFill>
                <a:srgbClr val="ffffff"/>
              </a:solidFill>
              <a:effectLst/>
              <a:uFillTx/>
              <a:latin typeface="Arial"/>
            </a:endParaRPr>
          </a:p>
        </p:txBody>
      </p:sp>
      <p:sp>
        <p:nvSpPr>
          <p:cNvPr id="182" name="b2"/>
          <p:cNvSpPr/>
          <p:nvPr/>
        </p:nvSpPr>
        <p:spPr>
          <a:xfrm>
            <a:off x="8732520" y="2788920"/>
            <a:ext cx="2878560" cy="36396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900" strike="noStrike" u="none">
                <a:solidFill>
                  <a:srgbClr val="93a0b4"/>
                </a:solidFill>
                <a:effectLst/>
                <a:uFillTx/>
                <a:latin typeface="Courier New"/>
                <a:ea typeface="Courier New"/>
              </a:rPr>
              <a:t>calibrated score + SHAP</a:t>
            </a:r>
            <a:endParaRPr b="0" lang="en-US" sz="900" strike="noStrike" u="none">
              <a:solidFill>
                <a:srgbClr val="ffffff"/>
              </a:solidFill>
              <a:effectLst/>
              <a:uFillTx/>
              <a:latin typeface="Arial"/>
            </a:endParaRPr>
          </a:p>
        </p:txBody>
      </p:sp>
      <p:sp>
        <p:nvSpPr>
          <p:cNvPr id="183" name="b3"/>
          <p:cNvSpPr/>
          <p:nvPr/>
        </p:nvSpPr>
        <p:spPr>
          <a:xfrm>
            <a:off x="548640" y="3703320"/>
            <a:ext cx="365580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84" name="b3"/>
          <p:cNvSpPr/>
          <p:nvPr/>
        </p:nvSpPr>
        <p:spPr>
          <a:xfrm>
            <a:off x="548640" y="3849480"/>
            <a:ext cx="365580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2ee6a6"/>
                </a:solidFill>
                <a:effectLst/>
                <a:uFillTx/>
                <a:latin typeface="Arial"/>
                <a:ea typeface="Arial"/>
              </a:rPr>
              <a:t>~94%</a:t>
            </a:r>
            <a:endParaRPr b="0" lang="en-US" sz="4200" strike="noStrike" u="none">
              <a:solidFill>
                <a:srgbClr val="ffffff"/>
              </a:solidFill>
              <a:effectLst/>
              <a:uFillTx/>
              <a:latin typeface="Arial"/>
            </a:endParaRPr>
          </a:p>
        </p:txBody>
      </p:sp>
      <p:sp>
        <p:nvSpPr>
          <p:cNvPr id="185" name="b3"/>
          <p:cNvSpPr/>
          <p:nvPr/>
        </p:nvSpPr>
        <p:spPr>
          <a:xfrm>
            <a:off x="640080" y="4663440"/>
            <a:ext cx="34729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detection (held-out)</a:t>
            </a:r>
            <a:endParaRPr b="0" lang="en-US" sz="1050" strike="noStrike" u="none">
              <a:solidFill>
                <a:srgbClr val="ffffff"/>
              </a:solidFill>
              <a:effectLst/>
              <a:uFillTx/>
              <a:latin typeface="Arial"/>
            </a:endParaRPr>
          </a:p>
        </p:txBody>
      </p:sp>
      <p:sp>
        <p:nvSpPr>
          <p:cNvPr id="186" name="b3"/>
          <p:cNvSpPr/>
          <p:nvPr/>
        </p:nvSpPr>
        <p:spPr>
          <a:xfrm>
            <a:off x="4316040" y="3703320"/>
            <a:ext cx="365580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87" name="b3"/>
          <p:cNvSpPr/>
          <p:nvPr/>
        </p:nvSpPr>
        <p:spPr>
          <a:xfrm>
            <a:off x="4316040" y="3849480"/>
            <a:ext cx="365580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2ee6a6"/>
                </a:solidFill>
                <a:effectLst/>
                <a:uFillTx/>
                <a:latin typeface="Arial"/>
                <a:ea typeface="Arial"/>
              </a:rPr>
              <a:t>~0%</a:t>
            </a:r>
            <a:endParaRPr b="0" lang="en-US" sz="4200" strike="noStrike" u="none">
              <a:solidFill>
                <a:srgbClr val="ffffff"/>
              </a:solidFill>
              <a:effectLst/>
              <a:uFillTx/>
              <a:latin typeface="Arial"/>
            </a:endParaRPr>
          </a:p>
        </p:txBody>
      </p:sp>
      <p:sp>
        <p:nvSpPr>
          <p:cNvPr id="188" name="b3"/>
          <p:cNvSpPr/>
          <p:nvPr/>
        </p:nvSpPr>
        <p:spPr>
          <a:xfrm>
            <a:off x="4407480" y="4663440"/>
            <a:ext cx="347292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false positives</a:t>
            </a:r>
            <a:endParaRPr b="0" lang="en-US" sz="1050" strike="noStrike" u="none">
              <a:solidFill>
                <a:srgbClr val="ffffff"/>
              </a:solidFill>
              <a:effectLst/>
              <a:uFillTx/>
              <a:latin typeface="Arial"/>
            </a:endParaRPr>
          </a:p>
        </p:txBody>
      </p:sp>
      <p:sp>
        <p:nvSpPr>
          <p:cNvPr id="189" name="b3"/>
          <p:cNvSpPr/>
          <p:nvPr/>
        </p:nvSpPr>
        <p:spPr>
          <a:xfrm>
            <a:off x="8092440" y="3703320"/>
            <a:ext cx="3518640" cy="1415520"/>
          </a:xfrm>
          <a:prstGeom prst="roundRect">
            <a:avLst>
              <a:gd name="adj" fmla="val 5161"/>
            </a:avLst>
          </a:prstGeom>
          <a:solidFill>
            <a:srgbClr val="141c2a"/>
          </a:solidFill>
          <a:ln w="12700">
            <a:solidFill>
              <a:srgbClr val="26334a"/>
            </a:solidFill>
            <a:round/>
          </a:ln>
          <a:effectLst>
            <a:outerShdw algn="bl" blurRad="114480" dir="5400000" dist="50760" rotWithShape="0">
              <a:srgbClr val="000000">
                <a:alpha val="45000"/>
              </a:srgbClr>
            </a:outerShdw>
          </a:effectLst>
        </p:spPr>
        <p:style>
          <a:lnRef idx="0"/>
          <a:fillRef idx="0"/>
          <a:effectRef idx="0"/>
          <a:fontRef idx="minor"/>
        </p:style>
        <p:txBody>
          <a:bodyPr lIns="90000" rIns="90000" tIns="45000" bIns="45000" anchor="t">
            <a:noAutofit/>
          </a:bodyPr>
          <a:p>
            <a:pPr defTabSz="914400">
              <a:lnSpc>
                <a:spcPct val="100000"/>
              </a:lnSpc>
            </a:pPr>
            <a:endParaRPr b="0" lang="fr-FR" sz="1800" strike="noStrike" u="none">
              <a:solidFill>
                <a:schemeClr val="dk1"/>
              </a:solidFill>
              <a:effectLst/>
              <a:uFillTx/>
              <a:latin typeface="Calibri"/>
            </a:endParaRPr>
          </a:p>
        </p:txBody>
      </p:sp>
      <p:sp>
        <p:nvSpPr>
          <p:cNvPr id="190" name="b3"/>
          <p:cNvSpPr/>
          <p:nvPr/>
        </p:nvSpPr>
        <p:spPr>
          <a:xfrm>
            <a:off x="8092440" y="3849480"/>
            <a:ext cx="3518640" cy="8485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1" lang="en-US" sz="4200" strike="noStrike" u="none">
                <a:solidFill>
                  <a:srgbClr val="44c8f5"/>
                </a:solidFill>
                <a:effectLst/>
                <a:uFillTx/>
                <a:latin typeface="Arial"/>
                <a:ea typeface="Arial"/>
              </a:rPr>
              <a:t>19 ms</a:t>
            </a:r>
            <a:endParaRPr b="0" lang="en-US" sz="4200" strike="noStrike" u="none">
              <a:solidFill>
                <a:srgbClr val="ffffff"/>
              </a:solidFill>
              <a:effectLst/>
              <a:uFillTx/>
              <a:latin typeface="Arial"/>
            </a:endParaRPr>
          </a:p>
        </p:txBody>
      </p:sp>
      <p:sp>
        <p:nvSpPr>
          <p:cNvPr id="191" name="b3"/>
          <p:cNvSpPr/>
          <p:nvPr/>
        </p:nvSpPr>
        <p:spPr>
          <a:xfrm>
            <a:off x="8183880" y="4663440"/>
            <a:ext cx="3335760" cy="382320"/>
          </a:xfrm>
          <a:prstGeom prst="rect">
            <a:avLst/>
          </a:prstGeom>
          <a:noFill/>
          <a:ln w="0">
            <a:noFill/>
          </a:ln>
        </p:spPr>
        <p:style>
          <a:lnRef idx="0"/>
          <a:fillRef idx="0"/>
          <a:effectRef idx="0"/>
          <a:fontRef idx="minor"/>
        </p:style>
        <p:txBody>
          <a:bodyPr lIns="0" rIns="0" tIns="0" bIns="0" anchor="ctr">
            <a:noAutofit/>
          </a:bodyPr>
          <a:p>
            <a:pPr algn="ctr" defTabSz="914400">
              <a:lnSpc>
                <a:spcPct val="100000"/>
              </a:lnSpc>
              <a:tabLst>
                <a:tab algn="l" pos="0"/>
              </a:tabLst>
            </a:pPr>
            <a:r>
              <a:rPr b="0" lang="en-US" sz="1050" strike="noStrike" u="none">
                <a:solidFill>
                  <a:srgbClr val="93a0b4"/>
                </a:solidFill>
                <a:effectLst/>
                <a:uFillTx/>
                <a:latin typeface="Courier New"/>
                <a:ea typeface="Courier New"/>
              </a:rPr>
              <a:t>per URL, end-to-end</a:t>
            </a:r>
            <a:endParaRPr b="0" lang="en-US" sz="1050" strike="noStrike" u="none">
              <a:solidFill>
                <a:srgbClr val="ffffff"/>
              </a:solidFill>
              <a:effectLst/>
              <a:uFillTx/>
              <a:latin typeface="Arial"/>
            </a:endParaRPr>
          </a:p>
        </p:txBody>
      </p:sp>
      <p:sp>
        <p:nvSpPr>
          <p:cNvPr id="192" name="b3"/>
          <p:cNvSpPr/>
          <p:nvPr/>
        </p:nvSpPr>
        <p:spPr>
          <a:xfrm>
            <a:off x="567000" y="5532120"/>
            <a:ext cx="11089800" cy="54684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1300" strike="noStrike" u="none">
                <a:solidFill>
                  <a:srgbClr val="93a0b4"/>
                </a:solidFill>
                <a:effectLst/>
                <a:uFillTx/>
                <a:latin typeface="Courier New"/>
                <a:ea typeface="Courier New"/>
              </a:rPr>
              <a:t>shadow → assist → primary promotion · full training pipeline in the technical deck.</a:t>
            </a:r>
            <a:endParaRPr b="0" lang="en-US" sz="1300" strike="noStrike" u="none">
              <a:solidFill>
                <a:srgbClr val="ffffff"/>
              </a:solidFill>
              <a:effectLst/>
              <a:uFillTx/>
              <a:latin typeface="Arial"/>
            </a:endParaRPr>
          </a:p>
        </p:txBody>
      </p:sp>
      <p:sp>
        <p:nvSpPr>
          <p:cNvPr id="193" name="Shape 29"/>
          <p:cNvSpPr/>
          <p:nvPr/>
        </p:nvSpPr>
        <p:spPr>
          <a:xfrm>
            <a:off x="548640" y="6455520"/>
            <a:ext cx="11091600" cy="360"/>
          </a:xfrm>
          <a:prstGeom prst="line">
            <a:avLst/>
          </a:prstGeom>
          <a:ln w="9525">
            <a:solidFill>
              <a:srgbClr val="26334a"/>
            </a:solidFill>
            <a:round/>
          </a:ln>
        </p:spPr>
        <p:style>
          <a:lnRef idx="0"/>
          <a:fillRef idx="0"/>
          <a:effectRef idx="0"/>
          <a:fontRef idx="minor"/>
        </p:style>
        <p:txBody>
          <a:bodyPr lIns="90000" rIns="90000" tIns="-44640" bIns="-44640" anchor="t">
            <a:noAutofit/>
          </a:bodyPr>
          <a:p>
            <a:endParaRPr b="0" lang="fr-FR" sz="1800" strike="noStrike" u="none">
              <a:solidFill>
                <a:schemeClr val="dk1"/>
              </a:solidFill>
              <a:effectLst/>
              <a:uFillTx/>
              <a:latin typeface="Calibri"/>
            </a:endParaRPr>
          </a:p>
        </p:txBody>
      </p:sp>
      <p:sp>
        <p:nvSpPr>
          <p:cNvPr id="194" name="Text 30"/>
          <p:cNvSpPr/>
          <p:nvPr/>
        </p:nvSpPr>
        <p:spPr>
          <a:xfrm>
            <a:off x="548640" y="6473880"/>
            <a:ext cx="7313400" cy="290880"/>
          </a:xfrm>
          <a:prstGeom prst="rect">
            <a:avLst/>
          </a:prstGeom>
          <a:noFill/>
          <a:ln w="0">
            <a:noFill/>
          </a:ln>
        </p:spPr>
        <p:style>
          <a:lnRef idx="0"/>
          <a:fillRef idx="0"/>
          <a:effectRef idx="0"/>
          <a:fontRef idx="minor"/>
        </p:style>
        <p:txBody>
          <a:bodyPr lIns="0" rIns="0" tIns="0" bIns="0" anchor="ctr">
            <a:noAutofit/>
          </a:bodyPr>
          <a:p>
            <a:pPr defTabSz="914400">
              <a:lnSpc>
                <a:spcPct val="100000"/>
              </a:lnSpc>
              <a:tabLst>
                <a:tab algn="l" pos="0"/>
              </a:tabLst>
            </a:pPr>
            <a:r>
              <a:rPr b="0" lang="en-US" sz="850" strike="noStrike" u="none">
                <a:solidFill>
                  <a:srgbClr val="5e6b7e"/>
                </a:solidFill>
                <a:effectLst/>
                <a:uFillTx/>
                <a:latin typeface="Courier New"/>
                <a:ea typeface="Courier New"/>
              </a:rPr>
              <a:t>PhishTrack  //  Your credentials were leaked, so what?</a:t>
            </a:r>
            <a:endParaRPr b="0" lang="en-US" sz="850" strike="noStrike" u="none">
              <a:solidFill>
                <a:srgbClr val="ffffff"/>
              </a:solidFill>
              <a:effectLst/>
              <a:uFillTx/>
              <a:latin typeface="Arial"/>
            </a:endParaRPr>
          </a:p>
        </p:txBody>
      </p:sp>
      <p:sp>
        <p:nvSpPr>
          <p:cNvPr id="195" name="Text 31"/>
          <p:cNvSpPr/>
          <p:nvPr/>
        </p:nvSpPr>
        <p:spPr>
          <a:xfrm>
            <a:off x="6400800" y="6473880"/>
            <a:ext cx="429588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0" lang="en-US" sz="850" strike="noStrike" u="none">
                <a:solidFill>
                  <a:srgbClr val="5e6b7e"/>
                </a:solidFill>
                <a:effectLst/>
                <a:uFillTx/>
                <a:latin typeface="Courier New"/>
                <a:ea typeface="Courier New"/>
              </a:rPr>
              <a:t>PILLAR · SCORE</a:t>
            </a:r>
            <a:endParaRPr b="0" lang="en-US" sz="850" strike="noStrike" u="none">
              <a:solidFill>
                <a:srgbClr val="ffffff"/>
              </a:solidFill>
              <a:effectLst/>
              <a:uFillTx/>
              <a:latin typeface="Arial"/>
            </a:endParaRPr>
          </a:p>
        </p:txBody>
      </p:sp>
      <p:sp>
        <p:nvSpPr>
          <p:cNvPr id="196" name="Text 32"/>
          <p:cNvSpPr/>
          <p:nvPr/>
        </p:nvSpPr>
        <p:spPr>
          <a:xfrm>
            <a:off x="11384280" y="6473880"/>
            <a:ext cx="501120" cy="290880"/>
          </a:xfrm>
          <a:prstGeom prst="rect">
            <a:avLst/>
          </a:prstGeom>
          <a:noFill/>
          <a:ln w="0">
            <a:noFill/>
          </a:ln>
        </p:spPr>
        <p:style>
          <a:lnRef idx="0"/>
          <a:fillRef idx="0"/>
          <a:effectRef idx="0"/>
          <a:fontRef idx="minor"/>
        </p:style>
        <p:txBody>
          <a:bodyPr lIns="0" rIns="0" tIns="0" bIns="0" anchor="ctr">
            <a:noAutofit/>
          </a:bodyPr>
          <a:p>
            <a:pPr algn="r" defTabSz="914400">
              <a:lnSpc>
                <a:spcPct val="100000"/>
              </a:lnSpc>
              <a:tabLst>
                <a:tab algn="l" pos="0"/>
              </a:tabLst>
            </a:pPr>
            <a:r>
              <a:rPr b="1" lang="en-US" sz="900" strike="noStrike" u="none">
                <a:solidFill>
                  <a:srgbClr val="2ee6a6"/>
                </a:solidFill>
                <a:effectLst/>
                <a:uFillTx/>
                <a:latin typeface="Courier New"/>
                <a:ea typeface="Courier New"/>
              </a:rPr>
              <a:t>08</a:t>
            </a:r>
            <a:endParaRPr b="0" lang="en-US" sz="9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83</TotalTime>
  <Application>LibreOffice/25.2.3.2$Linux_X86_64 LibreOffice_project/520$Build-2</Application>
  <AppVersion>15.0000</AppVersion>
  <Words>3830</Words>
  <Paragraphs>427</Paragraphs>
  <Company>PptxGenJS</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2026-06-29T12:39:06Z</dcterms:created>
  <dc:creator>Pascal Kahn &amp; Xavier Mertens</dc:creator>
  <dc:description/>
  <dc:language>en-US</dc:language>
  <cp:lastModifiedBy/>
  <dcterms:modified xsi:type="dcterms:W3CDTF">2026-07-02T08:26:48Z</dcterms:modified>
  <cp:revision>20</cp:revision>
  <dc:subject>PptxGenJS Presentation</dc:subject>
  <dc:title>Your Credentials Were Leaked, So What? — PhishTrack (22 · talk + tech)</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22</vt:r8>
  </property>
  <property fmtid="{D5CDD505-2E9C-101B-9397-08002B2CF9AE}" pid="3" name="PresentationFormat">
    <vt:lpwstr>Widescreen</vt:lpwstr>
  </property>
  <property fmtid="{D5CDD505-2E9C-101B-9397-08002B2CF9AE}" pid="4" name="Slides">
    <vt:r8>22</vt:r8>
  </property>
</Properties>
</file>